
<file path=[Content_Types].xml><?xml version="1.0" encoding="utf-8"?>
<Types xmlns="http://schemas.openxmlformats.org/package/2006/content-types">
  <Default Extension="emf" ContentType="image/x-emf"/>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22"/>
  </p:notesMasterIdLst>
  <p:handoutMasterIdLst>
    <p:handoutMasterId r:id="rId23"/>
  </p:handoutMasterIdLst>
  <p:sldIdLst>
    <p:sldId id="378" r:id="rId6"/>
    <p:sldId id="381" r:id="rId7"/>
    <p:sldId id="397" r:id="rId8"/>
    <p:sldId id="396" r:id="rId9"/>
    <p:sldId id="388" r:id="rId10"/>
    <p:sldId id="379" r:id="rId11"/>
    <p:sldId id="389" r:id="rId12"/>
    <p:sldId id="387" r:id="rId13"/>
    <p:sldId id="392" r:id="rId14"/>
    <p:sldId id="394" r:id="rId15"/>
    <p:sldId id="391" r:id="rId16"/>
    <p:sldId id="385" r:id="rId17"/>
    <p:sldId id="390" r:id="rId18"/>
    <p:sldId id="395" r:id="rId19"/>
    <p:sldId id="386" r:id="rId20"/>
    <p:sldId id="382" r:id="rId21"/>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1112A4C-BECE-A741-992E-3702878BA5CA}">
          <p14:sldIdLst>
            <p14:sldId id="378"/>
            <p14:sldId id="381"/>
            <p14:sldId id="397"/>
            <p14:sldId id="396"/>
            <p14:sldId id="388"/>
            <p14:sldId id="379"/>
            <p14:sldId id="389"/>
            <p14:sldId id="387"/>
            <p14:sldId id="392"/>
            <p14:sldId id="394"/>
            <p14:sldId id="391"/>
            <p14:sldId id="385"/>
            <p14:sldId id="390"/>
            <p14:sldId id="395"/>
            <p14:sldId id="386"/>
            <p14:sldId id="382"/>
          </p14:sldIdLst>
        </p14:section>
        <p14:section name="Untitled Section" id="{61AD4C2F-D6AF-6846-AC1B-FF63905F6E49}">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CA0203"/>
    <a:srgbClr val="E00000"/>
    <a:srgbClr val="B8000E"/>
    <a:srgbClr val="BE0003"/>
    <a:srgbClr val="665580"/>
    <a:srgbClr val="80331C"/>
    <a:srgbClr val="942A8A"/>
    <a:srgbClr val="9C347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3C6CFD-6C42-4F1A-9C3C-96EEE9A6B388}" v="1" dt="2021-09-30T15:10:16.93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33" autoAdjust="0"/>
    <p:restoredTop sz="88097" autoAdjust="0"/>
  </p:normalViewPr>
  <p:slideViewPr>
    <p:cSldViewPr snapToGrid="0" snapToObjects="1">
      <p:cViewPr varScale="1">
        <p:scale>
          <a:sx n="155" d="100"/>
          <a:sy n="155" d="100"/>
        </p:scale>
        <p:origin x="802" y="8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il Marshall" userId="3873359f-9164-4959-b481-ac449783d18b" providerId="ADAL" clId="{DC3C6CFD-6C42-4F1A-9C3C-96EEE9A6B388}"/>
    <pc:docChg chg="custSel modSld">
      <pc:chgData name="Neil Marshall" userId="3873359f-9164-4959-b481-ac449783d18b" providerId="ADAL" clId="{DC3C6CFD-6C42-4F1A-9C3C-96EEE9A6B388}" dt="2021-10-04T12:44:07.997" v="11" actId="15"/>
      <pc:docMkLst>
        <pc:docMk/>
      </pc:docMkLst>
      <pc:sldChg chg="modSp mod">
        <pc:chgData name="Neil Marshall" userId="3873359f-9164-4959-b481-ac449783d18b" providerId="ADAL" clId="{DC3C6CFD-6C42-4F1A-9C3C-96EEE9A6B388}" dt="2021-10-04T12:44:07.997" v="11" actId="15"/>
        <pc:sldMkLst>
          <pc:docMk/>
          <pc:sldMk cId="1222481854" sldId="392"/>
        </pc:sldMkLst>
        <pc:spChg chg="mod">
          <ac:chgData name="Neil Marshall" userId="3873359f-9164-4959-b481-ac449783d18b" providerId="ADAL" clId="{DC3C6CFD-6C42-4F1A-9C3C-96EEE9A6B388}" dt="2021-10-04T12:44:07.997" v="11" actId="15"/>
          <ac:spMkLst>
            <pc:docMk/>
            <pc:sldMk cId="1222481854" sldId="392"/>
            <ac:spMk id="3" creationId="{A54E2C33-F8F0-460C-9D41-2347357FADC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D9D5BA1-1A81-534E-8D44-07C900FAD782}" type="datetimeFigureOut">
              <a:rPr lang="en-US" smtClean="0"/>
              <a:t>10/4/2021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6B497E6-C95C-614E-AF30-58D001718662}" type="slidenum">
              <a:rPr lang="en-US" smtClean="0"/>
              <a:t>‹#›</a:t>
            </a:fld>
            <a:endParaRPr lang="en-US"/>
          </a:p>
        </p:txBody>
      </p:sp>
    </p:spTree>
    <p:extLst>
      <p:ext uri="{BB962C8B-B14F-4D97-AF65-F5344CB8AC3E}">
        <p14:creationId xmlns:p14="http://schemas.microsoft.com/office/powerpoint/2010/main" val="26339819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EC55F8-3F66-9443-9114-688DDAD01944}" type="datetimeFigureOut">
              <a:rPr lang="en-US" smtClean="0"/>
              <a:t>10/4/2021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2CEC67-EABE-524A-A145-86B091834775}" type="slidenum">
              <a:rPr lang="en-US" smtClean="0"/>
              <a:t>‹#›</a:t>
            </a:fld>
            <a:endParaRPr lang="en-US"/>
          </a:p>
        </p:txBody>
      </p:sp>
    </p:spTree>
    <p:extLst>
      <p:ext uri="{BB962C8B-B14F-4D97-AF65-F5344CB8AC3E}">
        <p14:creationId xmlns:p14="http://schemas.microsoft.com/office/powerpoint/2010/main" val="207361956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2CEC67-EABE-524A-A145-86B091834775}" type="slidenum">
              <a:rPr lang="en-US" smtClean="0"/>
              <a:t>1</a:t>
            </a:fld>
            <a:endParaRPr lang="en-US"/>
          </a:p>
        </p:txBody>
      </p:sp>
    </p:spTree>
    <p:extLst>
      <p:ext uri="{BB962C8B-B14F-4D97-AF65-F5344CB8AC3E}">
        <p14:creationId xmlns:p14="http://schemas.microsoft.com/office/powerpoint/2010/main" val="3159762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2CEC67-EABE-524A-A145-86B091834775}" type="slidenum">
              <a:rPr lang="en-US" smtClean="0"/>
              <a:t>2</a:t>
            </a:fld>
            <a:endParaRPr lang="en-US"/>
          </a:p>
        </p:txBody>
      </p:sp>
    </p:spTree>
    <p:extLst>
      <p:ext uri="{BB962C8B-B14F-4D97-AF65-F5344CB8AC3E}">
        <p14:creationId xmlns:p14="http://schemas.microsoft.com/office/powerpoint/2010/main" val="12842125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2CEC67-EABE-524A-A145-86B091834775}" type="slidenum">
              <a:rPr lang="en-US" smtClean="0"/>
              <a:t>10</a:t>
            </a:fld>
            <a:endParaRPr lang="en-US"/>
          </a:p>
        </p:txBody>
      </p:sp>
    </p:spTree>
    <p:extLst>
      <p:ext uri="{BB962C8B-B14F-4D97-AF65-F5344CB8AC3E}">
        <p14:creationId xmlns:p14="http://schemas.microsoft.com/office/powerpoint/2010/main" val="3695360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2CEC67-EABE-524A-A145-86B091834775}" type="slidenum">
              <a:rPr lang="en-US" smtClean="0"/>
              <a:t>16</a:t>
            </a:fld>
            <a:endParaRPr lang="en-US"/>
          </a:p>
        </p:txBody>
      </p:sp>
    </p:spTree>
    <p:extLst>
      <p:ext uri="{BB962C8B-B14F-4D97-AF65-F5344CB8AC3E}">
        <p14:creationId xmlns:p14="http://schemas.microsoft.com/office/powerpoint/2010/main" val="3815179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a:prstGeom prst="rect">
            <a:avLst/>
          </a:prstGeom>
        </p:spPr>
        <p:txBody>
          <a:bodyPr/>
          <a:lstStyle>
            <a:lvl1pPr>
              <a:defRPr>
                <a:latin typeface="Trebuchet MS"/>
                <a:cs typeface="Trebuchet MS"/>
              </a:defRPr>
            </a:lvl1pPr>
          </a:lstStyle>
          <a:p>
            <a:r>
              <a:rPr lang="en-US" dirty="0"/>
              <a:t>Click to edit Master title style</a:t>
            </a:r>
          </a:p>
        </p:txBody>
      </p:sp>
      <p:sp>
        <p:nvSpPr>
          <p:cNvPr id="3" name="Subtitle 2"/>
          <p:cNvSpPr>
            <a:spLocks noGrp="1"/>
          </p:cNvSpPr>
          <p:nvPr>
            <p:ph type="subTitle" idx="1" hasCustomPrompt="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title style</a:t>
            </a:r>
          </a:p>
        </p:txBody>
      </p:sp>
      <p:sp>
        <p:nvSpPr>
          <p:cNvPr id="4" name="Date Placeholder 3"/>
          <p:cNvSpPr>
            <a:spLocks noGrp="1"/>
          </p:cNvSpPr>
          <p:nvPr>
            <p:ph type="dt" sz="half" idx="10"/>
          </p:nvPr>
        </p:nvSpPr>
        <p:spPr/>
        <p:txBody>
          <a:bodyPr/>
          <a:lstStyle/>
          <a:p>
            <a:fld id="{9880880F-8D4A-8744-8471-EE4D3394B16F}" type="datetimeFigureOut">
              <a:rPr lang="en-US" smtClean="0"/>
              <a:t>10/4/2021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53201" y="4767263"/>
            <a:ext cx="782889" cy="273844"/>
          </a:xfrm>
        </p:spPr>
        <p:txBody>
          <a:bodyPr/>
          <a:lstStyle>
            <a:lvl1pPr algn="l">
              <a:defRPr/>
            </a:lvl1pPr>
          </a:lstStyle>
          <a:p>
            <a:fld id="{D94BD87B-BB4D-F347-8DF8-AAF5AE6D662B}" type="slidenum">
              <a:rPr lang="en-US" smtClean="0"/>
              <a:pPr/>
              <a:t>‹#›</a:t>
            </a:fld>
            <a:endParaRPr lang="en-US"/>
          </a:p>
        </p:txBody>
      </p:sp>
    </p:spTree>
    <p:extLst>
      <p:ext uri="{BB962C8B-B14F-4D97-AF65-F5344CB8AC3E}">
        <p14:creationId xmlns:p14="http://schemas.microsoft.com/office/powerpoint/2010/main" val="66986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lvl1pPr>
              <a:defRPr>
                <a:solidFill>
                  <a:schemeClr val="bg1"/>
                </a:solidFill>
                <a:latin typeface="Trebuchet MS"/>
                <a:cs typeface="Trebuchet MS"/>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Trebuchet MS"/>
                <a:cs typeface="Trebuchet MS"/>
              </a:defRPr>
            </a:lvl1pPr>
            <a:lvl2pPr>
              <a:defRPr>
                <a:latin typeface="Trebuchet MS"/>
                <a:cs typeface="Trebuchet MS"/>
              </a:defRPr>
            </a:lvl2pPr>
            <a:lvl3pPr>
              <a:defRPr>
                <a:latin typeface="Trebuchet MS"/>
                <a:cs typeface="Trebuchet MS"/>
              </a:defRPr>
            </a:lvl3pPr>
            <a:lvl4pPr>
              <a:defRPr>
                <a:latin typeface="Trebuchet MS"/>
                <a:cs typeface="Trebuchet MS"/>
              </a:defRPr>
            </a:lvl4pPr>
            <a:lvl5pPr>
              <a:defRPr>
                <a:latin typeface="Trebuchet MS"/>
                <a:cs typeface="Trebuchet M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80880F-8D4A-8744-8471-EE4D3394B16F}" type="datetimeFigureOut">
              <a:rPr lang="en-US" smtClean="0"/>
              <a:t>10/4/2021</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5"/>
          <p:cNvSpPr>
            <a:spLocks noGrp="1"/>
          </p:cNvSpPr>
          <p:nvPr>
            <p:ph type="sldNum" sz="quarter" idx="12"/>
          </p:nvPr>
        </p:nvSpPr>
        <p:spPr>
          <a:xfrm>
            <a:off x="6553201" y="4767263"/>
            <a:ext cx="782889" cy="273844"/>
          </a:xfrm>
        </p:spPr>
        <p:txBody>
          <a:bodyPr/>
          <a:lstStyle>
            <a:lvl1pPr algn="l">
              <a:defRPr/>
            </a:lvl1pPr>
          </a:lstStyle>
          <a:p>
            <a:fld id="{D94BD87B-BB4D-F347-8DF8-AAF5AE6D662B}" type="slidenum">
              <a:rPr lang="en-US" smtClean="0"/>
              <a:pPr/>
              <a:t>‹#›</a:t>
            </a:fld>
            <a:endParaRPr lang="en-US"/>
          </a:p>
        </p:txBody>
      </p:sp>
    </p:spTree>
    <p:extLst>
      <p:ext uri="{BB962C8B-B14F-4D97-AF65-F5344CB8AC3E}">
        <p14:creationId xmlns:p14="http://schemas.microsoft.com/office/powerpoint/2010/main" val="4237173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a:prstGeom prst="rect">
            <a:avLst/>
          </a:prstGeom>
        </p:spPr>
        <p:txBody>
          <a:bodyPr anchor="t"/>
          <a:lstStyle>
            <a:lvl1pPr algn="l">
              <a:defRPr sz="2400" b="1" cap="all">
                <a:latin typeface="Trebuchet MS"/>
                <a:cs typeface="Trebuchet MS"/>
              </a:defRPr>
            </a:lvl1pPr>
          </a:lstStyle>
          <a:p>
            <a:r>
              <a:rPr lang="en-US" dirty="0"/>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latin typeface="Trebuchet MS"/>
                <a:cs typeface="Trebuchet MS"/>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80880F-8D4A-8744-8471-EE4D3394B16F}" type="datetimeFigureOut">
              <a:rPr lang="en-US" smtClean="0"/>
              <a:t>10/4/2021</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5"/>
          <p:cNvSpPr>
            <a:spLocks noGrp="1"/>
          </p:cNvSpPr>
          <p:nvPr>
            <p:ph type="sldNum" sz="quarter" idx="12"/>
          </p:nvPr>
        </p:nvSpPr>
        <p:spPr>
          <a:xfrm>
            <a:off x="6553201" y="4767263"/>
            <a:ext cx="782889" cy="273844"/>
          </a:xfrm>
        </p:spPr>
        <p:txBody>
          <a:bodyPr/>
          <a:lstStyle>
            <a:lvl1pPr algn="l">
              <a:defRPr/>
            </a:lvl1pPr>
          </a:lstStyle>
          <a:p>
            <a:fld id="{D94BD87B-BB4D-F347-8DF8-AAF5AE6D662B}" type="slidenum">
              <a:rPr lang="en-US" smtClean="0"/>
              <a:pPr/>
              <a:t>‹#›</a:t>
            </a:fld>
            <a:endParaRPr lang="en-US"/>
          </a:p>
        </p:txBody>
      </p:sp>
    </p:spTree>
    <p:extLst>
      <p:ext uri="{BB962C8B-B14F-4D97-AF65-F5344CB8AC3E}">
        <p14:creationId xmlns:p14="http://schemas.microsoft.com/office/powerpoint/2010/main" val="35334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lvl1pPr>
              <a:defRPr>
                <a:solidFill>
                  <a:schemeClr val="bg1"/>
                </a:solidFill>
                <a:latin typeface="Trebuchet MS"/>
                <a:cs typeface="Trebuchet MS"/>
              </a:defRPr>
            </a:lvl1pPr>
          </a:lstStyle>
          <a:p>
            <a:r>
              <a:rPr lang="en-US" dirty="0"/>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atin typeface="Trebuchet MS"/>
                <a:cs typeface="Trebuchet MS"/>
              </a:defRPr>
            </a:lvl1pPr>
            <a:lvl2pPr>
              <a:defRPr sz="1800">
                <a:latin typeface="Trebuchet MS"/>
                <a:cs typeface="Trebuchet MS"/>
              </a:defRPr>
            </a:lvl2pPr>
            <a:lvl3pPr>
              <a:defRPr sz="1500">
                <a:latin typeface="Trebuchet MS"/>
                <a:cs typeface="Trebuchet MS"/>
              </a:defRPr>
            </a:lvl3pPr>
            <a:lvl4pPr>
              <a:defRPr sz="1350">
                <a:latin typeface="Trebuchet MS"/>
                <a:cs typeface="Trebuchet MS"/>
              </a:defRPr>
            </a:lvl4pPr>
            <a:lvl5pPr>
              <a:defRPr sz="1350">
                <a:latin typeface="Trebuchet MS"/>
                <a:cs typeface="Trebuchet MS"/>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200151"/>
            <a:ext cx="4038600" cy="3394472"/>
          </a:xfrm>
        </p:spPr>
        <p:txBody>
          <a:bodyPr/>
          <a:lstStyle>
            <a:lvl1pPr>
              <a:defRPr sz="2100">
                <a:latin typeface="Trebuchet MS"/>
                <a:cs typeface="Trebuchet MS"/>
              </a:defRPr>
            </a:lvl1pPr>
            <a:lvl2pPr>
              <a:defRPr sz="1800">
                <a:latin typeface="Trebuchet MS"/>
                <a:cs typeface="Trebuchet MS"/>
              </a:defRPr>
            </a:lvl2pPr>
            <a:lvl3pPr>
              <a:defRPr sz="1500">
                <a:latin typeface="Trebuchet MS"/>
                <a:cs typeface="Trebuchet MS"/>
              </a:defRPr>
            </a:lvl3pPr>
            <a:lvl4pPr>
              <a:defRPr sz="1350">
                <a:latin typeface="Trebuchet MS"/>
                <a:cs typeface="Trebuchet MS"/>
              </a:defRPr>
            </a:lvl4pPr>
            <a:lvl5pPr>
              <a:defRPr sz="1350">
                <a:latin typeface="Trebuchet MS"/>
                <a:cs typeface="Trebuchet MS"/>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80880F-8D4A-8744-8471-EE4D3394B16F}" type="datetimeFigureOut">
              <a:rPr lang="en-US" smtClean="0"/>
              <a:t>10/4/2021</a:t>
            </a:fld>
            <a:endParaRPr lang="en-US"/>
          </a:p>
        </p:txBody>
      </p:sp>
      <p:sp>
        <p:nvSpPr>
          <p:cNvPr id="6" name="Footer Placeholder 5"/>
          <p:cNvSpPr>
            <a:spLocks noGrp="1"/>
          </p:cNvSpPr>
          <p:nvPr>
            <p:ph type="ftr" sz="quarter" idx="11"/>
          </p:nvPr>
        </p:nvSpPr>
        <p:spPr/>
        <p:txBody>
          <a:bodyPr/>
          <a:lstStyle/>
          <a:p>
            <a:endParaRPr lang="en-US"/>
          </a:p>
        </p:txBody>
      </p:sp>
      <p:sp>
        <p:nvSpPr>
          <p:cNvPr id="8" name="Slide Number Placeholder 5"/>
          <p:cNvSpPr>
            <a:spLocks noGrp="1"/>
          </p:cNvSpPr>
          <p:nvPr>
            <p:ph type="sldNum" sz="quarter" idx="12"/>
          </p:nvPr>
        </p:nvSpPr>
        <p:spPr>
          <a:xfrm>
            <a:off x="6553201" y="4767263"/>
            <a:ext cx="782889" cy="273844"/>
          </a:xfrm>
        </p:spPr>
        <p:txBody>
          <a:bodyPr/>
          <a:lstStyle>
            <a:lvl1pPr algn="l">
              <a:defRPr/>
            </a:lvl1pPr>
          </a:lstStyle>
          <a:p>
            <a:fld id="{D94BD87B-BB4D-F347-8DF8-AAF5AE6D662B}" type="slidenum">
              <a:rPr lang="en-US" smtClean="0"/>
              <a:pPr/>
              <a:t>‹#›</a:t>
            </a:fld>
            <a:endParaRPr lang="en-US"/>
          </a:p>
        </p:txBody>
      </p:sp>
    </p:spTree>
    <p:extLst>
      <p:ext uri="{BB962C8B-B14F-4D97-AF65-F5344CB8AC3E}">
        <p14:creationId xmlns:p14="http://schemas.microsoft.com/office/powerpoint/2010/main" val="1113516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lvl1pPr>
              <a:defRPr>
                <a:solidFill>
                  <a:schemeClr val="bg1"/>
                </a:solidFill>
                <a:latin typeface="Trebuchet MS"/>
                <a:cs typeface="Trebuchet MS"/>
              </a:defRPr>
            </a:lvl1pPr>
          </a:lstStyle>
          <a:p>
            <a:r>
              <a:rPr lang="en-US" dirty="0"/>
              <a:t>Click to edit Master title style</a:t>
            </a:r>
          </a:p>
        </p:txBody>
      </p:sp>
      <p:sp>
        <p:nvSpPr>
          <p:cNvPr id="3" name="Date Placeholder 2"/>
          <p:cNvSpPr>
            <a:spLocks noGrp="1"/>
          </p:cNvSpPr>
          <p:nvPr>
            <p:ph type="dt" sz="half" idx="10"/>
          </p:nvPr>
        </p:nvSpPr>
        <p:spPr/>
        <p:txBody>
          <a:bodyPr/>
          <a:lstStyle/>
          <a:p>
            <a:fld id="{9880880F-8D4A-8744-8471-EE4D3394B16F}" type="datetimeFigureOut">
              <a:rPr lang="en-US" smtClean="0"/>
              <a:t>10/4/2021</a:t>
            </a:fld>
            <a:endParaRPr lang="en-US"/>
          </a:p>
        </p:txBody>
      </p:sp>
      <p:sp>
        <p:nvSpPr>
          <p:cNvPr id="4" name="Footer Placeholder 3"/>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53201" y="4767263"/>
            <a:ext cx="782889" cy="273844"/>
          </a:xfrm>
        </p:spPr>
        <p:txBody>
          <a:bodyPr/>
          <a:lstStyle>
            <a:lvl1pPr algn="l">
              <a:defRPr/>
            </a:lvl1pPr>
          </a:lstStyle>
          <a:p>
            <a:fld id="{D94BD87B-BB4D-F347-8DF8-AAF5AE6D662B}" type="slidenum">
              <a:rPr lang="en-US" smtClean="0"/>
              <a:pPr/>
              <a:t>‹#›</a:t>
            </a:fld>
            <a:endParaRPr lang="en-US"/>
          </a:p>
        </p:txBody>
      </p:sp>
    </p:spTree>
    <p:extLst>
      <p:ext uri="{BB962C8B-B14F-4D97-AF65-F5344CB8AC3E}">
        <p14:creationId xmlns:p14="http://schemas.microsoft.com/office/powerpoint/2010/main" val="590847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1076325"/>
            <a:ext cx="3008313" cy="871538"/>
          </a:xfrm>
          <a:prstGeom prst="rect">
            <a:avLst/>
          </a:prstGeom>
        </p:spPr>
        <p:txBody>
          <a:bodyPr anchor="b"/>
          <a:lstStyle>
            <a:lvl1pPr algn="l">
              <a:defRPr sz="1500" b="1">
                <a:latin typeface="Trebuchet MS"/>
                <a:cs typeface="Trebuchet MS"/>
              </a:defRPr>
            </a:lvl1pPr>
          </a:lstStyle>
          <a:p>
            <a:r>
              <a:rPr lang="en-US" dirty="0"/>
              <a:t>Click to edit Master title style</a:t>
            </a:r>
          </a:p>
        </p:txBody>
      </p:sp>
      <p:sp>
        <p:nvSpPr>
          <p:cNvPr id="3" name="Content Placeholder 2"/>
          <p:cNvSpPr>
            <a:spLocks noGrp="1"/>
          </p:cNvSpPr>
          <p:nvPr>
            <p:ph idx="1"/>
          </p:nvPr>
        </p:nvSpPr>
        <p:spPr>
          <a:xfrm>
            <a:off x="3575050" y="1076326"/>
            <a:ext cx="5111750" cy="3518297"/>
          </a:xfrm>
        </p:spPr>
        <p:txBody>
          <a:bodyPr/>
          <a:lstStyle>
            <a:lvl1pPr>
              <a:defRPr sz="2400">
                <a:latin typeface="Trebuchet MS"/>
                <a:cs typeface="Trebuchet MS"/>
              </a:defRPr>
            </a:lvl1pPr>
            <a:lvl2pPr>
              <a:defRPr sz="2100">
                <a:latin typeface="Trebuchet MS"/>
                <a:cs typeface="Trebuchet MS"/>
              </a:defRPr>
            </a:lvl2pPr>
            <a:lvl3pPr>
              <a:defRPr sz="1800">
                <a:latin typeface="Trebuchet MS"/>
                <a:cs typeface="Trebuchet MS"/>
              </a:defRPr>
            </a:lvl3pPr>
            <a:lvl4pPr>
              <a:defRPr sz="1500">
                <a:latin typeface="Trebuchet MS"/>
                <a:cs typeface="Trebuchet MS"/>
              </a:defRPr>
            </a:lvl4pPr>
            <a:lvl5pPr>
              <a:defRPr sz="1500">
                <a:latin typeface="Trebuchet MS"/>
                <a:cs typeface="Trebuchet MS"/>
              </a:defRPr>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1" y="1947863"/>
            <a:ext cx="3008313" cy="2646760"/>
          </a:xfrm>
        </p:spPr>
        <p:txBody>
          <a:bodyPr/>
          <a:lstStyle>
            <a:lvl1pPr marL="0" indent="0">
              <a:buNone/>
              <a:defRPr sz="1050">
                <a:latin typeface="Trebuchet MS"/>
                <a:cs typeface="Trebuchet MS"/>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dirty="0"/>
              <a:t>Click to edit Master text styles</a:t>
            </a:r>
          </a:p>
        </p:txBody>
      </p:sp>
      <p:sp>
        <p:nvSpPr>
          <p:cNvPr id="5" name="Date Placeholder 4"/>
          <p:cNvSpPr>
            <a:spLocks noGrp="1"/>
          </p:cNvSpPr>
          <p:nvPr>
            <p:ph type="dt" sz="half" idx="10"/>
          </p:nvPr>
        </p:nvSpPr>
        <p:spPr/>
        <p:txBody>
          <a:bodyPr/>
          <a:lstStyle/>
          <a:p>
            <a:fld id="{9880880F-8D4A-8744-8471-EE4D3394B16F}" type="datetimeFigureOut">
              <a:rPr lang="en-US" smtClean="0"/>
              <a:t>10/4/2021</a:t>
            </a:fld>
            <a:endParaRPr lang="en-US"/>
          </a:p>
        </p:txBody>
      </p:sp>
      <p:sp>
        <p:nvSpPr>
          <p:cNvPr id="6" name="Footer Placeholder 5"/>
          <p:cNvSpPr>
            <a:spLocks noGrp="1"/>
          </p:cNvSpPr>
          <p:nvPr>
            <p:ph type="ftr" sz="quarter" idx="11"/>
          </p:nvPr>
        </p:nvSpPr>
        <p:spPr/>
        <p:txBody>
          <a:bodyPr/>
          <a:lstStyle/>
          <a:p>
            <a:endParaRPr lang="en-US"/>
          </a:p>
        </p:txBody>
      </p:sp>
      <p:sp>
        <p:nvSpPr>
          <p:cNvPr id="8" name="Title 1"/>
          <p:cNvSpPr txBox="1">
            <a:spLocks/>
          </p:cNvSpPr>
          <p:nvPr userDrawn="1"/>
        </p:nvSpPr>
        <p:spPr>
          <a:xfrm>
            <a:off x="457200" y="205979"/>
            <a:ext cx="8229600" cy="857250"/>
          </a:xfrm>
          <a:prstGeom prst="rect">
            <a:avLst/>
          </a:prstGeom>
        </p:spPr>
        <p:txBody>
          <a:bodyPr/>
          <a:lstStyle>
            <a:lvl1pPr algn="ctr" defTabSz="457200" rtl="0" eaLnBrk="1" latinLnBrk="0" hangingPunct="1">
              <a:spcBef>
                <a:spcPct val="0"/>
              </a:spcBef>
              <a:buNone/>
              <a:defRPr sz="4400" kern="1200">
                <a:solidFill>
                  <a:schemeClr val="bg1"/>
                </a:solidFill>
                <a:latin typeface="+mj-lt"/>
                <a:ea typeface="+mj-ea"/>
                <a:cs typeface="+mj-cs"/>
              </a:defRPr>
            </a:lvl1pPr>
          </a:lstStyle>
          <a:p>
            <a:r>
              <a:rPr lang="en-US" sz="3300" dirty="0">
                <a:latin typeface="Trebuchet MS"/>
                <a:cs typeface="Trebuchet MS"/>
              </a:rPr>
              <a:t>Click to edit Master title style</a:t>
            </a:r>
          </a:p>
        </p:txBody>
      </p:sp>
      <p:sp>
        <p:nvSpPr>
          <p:cNvPr id="9" name="Slide Number Placeholder 5"/>
          <p:cNvSpPr>
            <a:spLocks noGrp="1"/>
          </p:cNvSpPr>
          <p:nvPr>
            <p:ph type="sldNum" sz="quarter" idx="12"/>
          </p:nvPr>
        </p:nvSpPr>
        <p:spPr>
          <a:xfrm>
            <a:off x="6553201" y="4767263"/>
            <a:ext cx="782889" cy="273844"/>
          </a:xfrm>
        </p:spPr>
        <p:txBody>
          <a:bodyPr/>
          <a:lstStyle>
            <a:lvl1pPr algn="l">
              <a:defRPr/>
            </a:lvl1pPr>
          </a:lstStyle>
          <a:p>
            <a:fld id="{D94BD87B-BB4D-F347-8DF8-AAF5AE6D662B}" type="slidenum">
              <a:rPr lang="en-US" smtClean="0"/>
              <a:pPr/>
              <a:t>‹#›</a:t>
            </a:fld>
            <a:endParaRPr lang="en-US"/>
          </a:p>
        </p:txBody>
      </p:sp>
    </p:spTree>
    <p:extLst>
      <p:ext uri="{BB962C8B-B14F-4D97-AF65-F5344CB8AC3E}">
        <p14:creationId xmlns:p14="http://schemas.microsoft.com/office/powerpoint/2010/main" val="2395387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812977"/>
            <a:ext cx="5486400" cy="425054"/>
          </a:xfrm>
          <a:prstGeom prst="rect">
            <a:avLst/>
          </a:prstGeom>
        </p:spPr>
        <p:txBody>
          <a:bodyPr anchor="b"/>
          <a:lstStyle>
            <a:lvl1pPr algn="l">
              <a:defRPr sz="1500" b="1">
                <a:latin typeface="Trebuchet MS"/>
                <a:cs typeface="Trebuchet MS"/>
              </a:defRPr>
            </a:lvl1pPr>
          </a:lstStyle>
          <a:p>
            <a:r>
              <a:rPr lang="en-US" dirty="0"/>
              <a:t>Click to edit Master title style</a:t>
            </a:r>
          </a:p>
        </p:txBody>
      </p:sp>
      <p:sp>
        <p:nvSpPr>
          <p:cNvPr id="3" name="Picture Placeholder 2"/>
          <p:cNvSpPr>
            <a:spLocks noGrp="1"/>
          </p:cNvSpPr>
          <p:nvPr>
            <p:ph type="pic" idx="1"/>
          </p:nvPr>
        </p:nvSpPr>
        <p:spPr>
          <a:xfrm>
            <a:off x="1792288" y="1158843"/>
            <a:ext cx="5486400" cy="2658673"/>
          </a:xfrm>
        </p:spPr>
        <p:txBody>
          <a:bodyPr/>
          <a:lstStyle>
            <a:lvl1pPr marL="0" indent="0">
              <a:buNone/>
              <a:defRPr sz="2400">
                <a:latin typeface="Trebuchet MS"/>
                <a:cs typeface="Trebuchet MS"/>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1792288" y="4265267"/>
            <a:ext cx="5486400" cy="363883"/>
          </a:xfrm>
        </p:spPr>
        <p:txBody>
          <a:bodyPr/>
          <a:lstStyle>
            <a:lvl1pPr marL="0" indent="0">
              <a:buNone/>
              <a:defRPr sz="1050">
                <a:latin typeface="Trebuchet MS"/>
                <a:cs typeface="Trebuchet MS"/>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dirty="0"/>
              <a:t>Click to edit Master text styles</a:t>
            </a:r>
          </a:p>
        </p:txBody>
      </p:sp>
      <p:sp>
        <p:nvSpPr>
          <p:cNvPr id="5" name="Date Placeholder 4"/>
          <p:cNvSpPr>
            <a:spLocks noGrp="1"/>
          </p:cNvSpPr>
          <p:nvPr>
            <p:ph type="dt" sz="half" idx="10"/>
          </p:nvPr>
        </p:nvSpPr>
        <p:spPr/>
        <p:txBody>
          <a:bodyPr/>
          <a:lstStyle/>
          <a:p>
            <a:fld id="{9880880F-8D4A-8744-8471-EE4D3394B16F}" type="datetimeFigureOut">
              <a:rPr lang="en-US" smtClean="0"/>
              <a:t>10/4/2021</a:t>
            </a:fld>
            <a:endParaRPr lang="en-US"/>
          </a:p>
        </p:txBody>
      </p:sp>
      <p:sp>
        <p:nvSpPr>
          <p:cNvPr id="6" name="Footer Placeholder 5"/>
          <p:cNvSpPr>
            <a:spLocks noGrp="1"/>
          </p:cNvSpPr>
          <p:nvPr>
            <p:ph type="ftr" sz="quarter" idx="11"/>
          </p:nvPr>
        </p:nvSpPr>
        <p:spPr/>
        <p:txBody>
          <a:bodyPr/>
          <a:lstStyle/>
          <a:p>
            <a:endParaRPr lang="en-US"/>
          </a:p>
        </p:txBody>
      </p:sp>
      <p:sp>
        <p:nvSpPr>
          <p:cNvPr id="8" name="Title 1"/>
          <p:cNvSpPr txBox="1">
            <a:spLocks/>
          </p:cNvSpPr>
          <p:nvPr userDrawn="1"/>
        </p:nvSpPr>
        <p:spPr>
          <a:xfrm>
            <a:off x="457200" y="205979"/>
            <a:ext cx="8229600" cy="857250"/>
          </a:xfrm>
          <a:prstGeom prst="rect">
            <a:avLst/>
          </a:prstGeom>
        </p:spPr>
        <p:txBody>
          <a:bodyPr/>
          <a:lstStyle>
            <a:lvl1pPr algn="ctr" defTabSz="457200" rtl="0" eaLnBrk="1" latinLnBrk="0" hangingPunct="1">
              <a:spcBef>
                <a:spcPct val="0"/>
              </a:spcBef>
              <a:buNone/>
              <a:defRPr sz="4400" kern="1200">
                <a:solidFill>
                  <a:schemeClr val="bg1"/>
                </a:solidFill>
                <a:latin typeface="+mj-lt"/>
                <a:ea typeface="+mj-ea"/>
                <a:cs typeface="+mj-cs"/>
              </a:defRPr>
            </a:lvl1pPr>
          </a:lstStyle>
          <a:p>
            <a:r>
              <a:rPr lang="en-US" sz="3300" dirty="0">
                <a:latin typeface="Trebuchet MS"/>
                <a:cs typeface="Trebuchet MS"/>
              </a:rPr>
              <a:t>Click to edit Master title style</a:t>
            </a:r>
          </a:p>
        </p:txBody>
      </p:sp>
      <p:sp>
        <p:nvSpPr>
          <p:cNvPr id="9" name="Slide Number Placeholder 5"/>
          <p:cNvSpPr>
            <a:spLocks noGrp="1"/>
          </p:cNvSpPr>
          <p:nvPr>
            <p:ph type="sldNum" sz="quarter" idx="12"/>
          </p:nvPr>
        </p:nvSpPr>
        <p:spPr>
          <a:xfrm>
            <a:off x="6553201" y="4767263"/>
            <a:ext cx="782889" cy="273844"/>
          </a:xfrm>
        </p:spPr>
        <p:txBody>
          <a:bodyPr/>
          <a:lstStyle>
            <a:lvl1pPr algn="l">
              <a:defRPr/>
            </a:lvl1pPr>
          </a:lstStyle>
          <a:p>
            <a:fld id="{D94BD87B-BB4D-F347-8DF8-AAF5AE6D662B}" type="slidenum">
              <a:rPr lang="en-US" smtClean="0"/>
              <a:pPr/>
              <a:t>‹#›</a:t>
            </a:fld>
            <a:endParaRPr lang="en-US"/>
          </a:p>
        </p:txBody>
      </p:sp>
    </p:spTree>
    <p:extLst>
      <p:ext uri="{BB962C8B-B14F-4D97-AF65-F5344CB8AC3E}">
        <p14:creationId xmlns:p14="http://schemas.microsoft.com/office/powerpoint/2010/main" val="2780957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dirty="0"/>
              <a:t>Department of Psychology</a:t>
            </a: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dirty="0"/>
              <a:t>Feb. 3, 2012</a:t>
            </a:r>
          </a:p>
        </p:txBody>
      </p:sp>
      <p:sp>
        <p:nvSpPr>
          <p:cNvPr id="2" name="Rectangle 1"/>
          <p:cNvSpPr/>
          <p:nvPr userDrawn="1"/>
        </p:nvSpPr>
        <p:spPr>
          <a:xfrm>
            <a:off x="6932418" y="4471315"/>
            <a:ext cx="2116768" cy="62175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1" name="Picture 10">
            <a:extLst>
              <a:ext uri="{FF2B5EF4-FFF2-40B4-BE49-F238E27FC236}">
                <a16:creationId xmlns:a16="http://schemas.microsoft.com/office/drawing/2014/main" id="{558B1423-76C6-4D45-B115-0E6229363CB8}"/>
              </a:ext>
            </a:extLst>
          </p:cNvPr>
          <p:cNvPicPr>
            <a:picLocks noChangeAspect="1"/>
          </p:cNvPicPr>
          <p:nvPr userDrawn="1"/>
        </p:nvPicPr>
        <p:blipFill>
          <a:blip r:embed="rId9"/>
          <a:stretch>
            <a:fillRect/>
          </a:stretch>
        </p:blipFill>
        <p:spPr>
          <a:xfrm>
            <a:off x="7779959" y="4594622"/>
            <a:ext cx="906841" cy="548877"/>
          </a:xfrm>
          <a:prstGeom prst="rect">
            <a:avLst/>
          </a:prstGeom>
        </p:spPr>
      </p:pic>
      <p:sp>
        <p:nvSpPr>
          <p:cNvPr id="9" name="Rectangle 8">
            <a:extLst>
              <a:ext uri="{FF2B5EF4-FFF2-40B4-BE49-F238E27FC236}">
                <a16:creationId xmlns:a16="http://schemas.microsoft.com/office/drawing/2014/main" id="{74DC5F6C-7A43-5E4F-AC54-B4311D8DABA5}"/>
              </a:ext>
            </a:extLst>
          </p:cNvPr>
          <p:cNvSpPr/>
          <p:nvPr userDrawn="1"/>
        </p:nvSpPr>
        <p:spPr>
          <a:xfrm>
            <a:off x="-1" y="1"/>
            <a:ext cx="9143999" cy="89008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87496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6" r:id="rId6"/>
    <p:sldLayoutId id="2147483657" r:id="rId7"/>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jpeg"/><Relationship Id="rId5" Type="http://schemas.openxmlformats.org/officeDocument/2006/relationships/image" Target="../media/image1.emf"/><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xml"/><Relationship Id="rId7" Type="http://schemas.openxmlformats.org/officeDocument/2006/relationships/image" Target="../media/image1.emf"/><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hyperlink" Target="mailto:mathstats@brocku.ca" TargetMode="External"/><Relationship Id="rId5" Type="http://schemas.openxmlformats.org/officeDocument/2006/relationships/image" Target="../media/image4.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4.m4a"/><Relationship Id="rId1" Type="http://schemas.openxmlformats.org/officeDocument/2006/relationships/audio" Target="NULL" TargetMode="Externa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8.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hyperlink" Target="https://brocku.ca/webcal/2021/undergrad/math.html"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2.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slideLayout" Target="../slideLayouts/slideLayout1.xml"/><Relationship Id="rId7" Type="http://schemas.openxmlformats.org/officeDocument/2006/relationships/image" Target="../media/image1.emf"/><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hyperlink" Target="mailto:nmarshall@brocku.ca" TargetMode="External"/><Relationship Id="rId5" Type="http://schemas.openxmlformats.org/officeDocument/2006/relationships/hyperlink" Target="mailto:mathstats@brocku.ca" TargetMode="External"/><Relationship Id="rId4" Type="http://schemas.openxmlformats.org/officeDocument/2006/relationships/notesSlide" Target="../notesSlides/notesSlide4.xml"/><Relationship Id="rId9"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8000E"/>
        </a:solidFill>
        <a:effectLst/>
      </p:bgPr>
    </p:bg>
    <p:spTree>
      <p:nvGrpSpPr>
        <p:cNvPr id="1" name=""/>
        <p:cNvGrpSpPr/>
        <p:nvPr/>
      </p:nvGrpSpPr>
      <p:grpSpPr>
        <a:xfrm>
          <a:off x="0" y="0"/>
          <a:ext cx="0" cy="0"/>
          <a:chOff x="0" y="0"/>
          <a:chExt cx="0" cy="0"/>
        </a:xfrm>
      </p:grpSpPr>
      <p:sp>
        <p:nvSpPr>
          <p:cNvPr id="6" name="Rectangle 5"/>
          <p:cNvSpPr/>
          <p:nvPr/>
        </p:nvSpPr>
        <p:spPr>
          <a:xfrm>
            <a:off x="0" y="0"/>
            <a:ext cx="9144000" cy="514350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5" name="TextBox 4"/>
          <p:cNvSpPr txBox="1"/>
          <p:nvPr/>
        </p:nvSpPr>
        <p:spPr>
          <a:xfrm>
            <a:off x="2511558" y="472893"/>
            <a:ext cx="4120884" cy="1754326"/>
          </a:xfrm>
          <a:prstGeom prst="rect">
            <a:avLst/>
          </a:prstGeom>
          <a:noFill/>
        </p:spPr>
        <p:txBody>
          <a:bodyPr wrap="square" rtlCol="0">
            <a:spAutoFit/>
          </a:bodyPr>
          <a:lstStyle/>
          <a:p>
            <a:pPr algn="ctr"/>
            <a:r>
              <a:rPr lang="en-US" sz="3600" dirty="0">
                <a:solidFill>
                  <a:schemeClr val="bg1"/>
                </a:solidFill>
                <a:latin typeface="Trebuchet MS"/>
                <a:cs typeface="Trebuchet MS"/>
              </a:rPr>
              <a:t>Experience Mathematics and Statistics</a:t>
            </a:r>
          </a:p>
        </p:txBody>
      </p:sp>
      <p:pic>
        <p:nvPicPr>
          <p:cNvPr id="9" name="Picture 8"/>
          <p:cNvPicPr>
            <a:picLocks noChangeAspect="1"/>
          </p:cNvPicPr>
          <p:nvPr/>
        </p:nvPicPr>
        <p:blipFill>
          <a:blip r:embed="rId5"/>
          <a:stretch>
            <a:fillRect/>
          </a:stretch>
        </p:blipFill>
        <p:spPr>
          <a:xfrm>
            <a:off x="7631227" y="4430785"/>
            <a:ext cx="1186523" cy="718158"/>
          </a:xfrm>
          <a:prstGeom prst="rect">
            <a:avLst/>
          </a:prstGeom>
        </p:spPr>
      </p:pic>
      <p:pic>
        <p:nvPicPr>
          <p:cNvPr id="1028" name="Picture 4">
            <a:extLst>
              <a:ext uri="{FF2B5EF4-FFF2-40B4-BE49-F238E27FC236}">
                <a16:creationId xmlns:a16="http://schemas.microsoft.com/office/drawing/2014/main" id="{83572E54-259B-4C2B-8BF1-2B1C3C80B6D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23280" y="2487846"/>
            <a:ext cx="3571913" cy="2182761"/>
          </a:xfrm>
          <a:prstGeom prst="rect">
            <a:avLst/>
          </a:prstGeom>
          <a:noFill/>
          <a:extLst>
            <a:ext uri="{909E8E84-426E-40DD-AFC4-6F175D3DCCD1}">
              <a14:hiddenFill xmlns:a14="http://schemas.microsoft.com/office/drawing/2010/main">
                <a:solidFill>
                  <a:srgbClr val="FFFFFF"/>
                </a:solidFill>
              </a14:hiddenFill>
            </a:ext>
          </a:extLst>
        </p:spPr>
      </p:pic>
      <p:pic>
        <p:nvPicPr>
          <p:cNvPr id="3" name="Slide 1 Audio">
            <a:hlinkClick r:id="" action="ppaction://media"/>
            <a:extLst>
              <a:ext uri="{FF2B5EF4-FFF2-40B4-BE49-F238E27FC236}">
                <a16:creationId xmlns:a16="http://schemas.microsoft.com/office/drawing/2014/main" id="{CEB2AE6E-AC17-4E57-81DC-89986CC069F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42265" y="3970468"/>
            <a:ext cx="229092" cy="229092"/>
          </a:xfrm>
          <a:prstGeom prst="rect">
            <a:avLst/>
          </a:prstGeom>
        </p:spPr>
      </p:pic>
    </p:spTree>
    <p:extLst>
      <p:ext uri="{BB962C8B-B14F-4D97-AF65-F5344CB8AC3E}">
        <p14:creationId xmlns:p14="http://schemas.microsoft.com/office/powerpoint/2010/main" val="350026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79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B8000E"/>
        </a:solidFill>
        <a:effectLst/>
      </p:bgPr>
    </p:bg>
    <p:spTree>
      <p:nvGrpSpPr>
        <p:cNvPr id="1" name=""/>
        <p:cNvGrpSpPr/>
        <p:nvPr/>
      </p:nvGrpSpPr>
      <p:grpSpPr>
        <a:xfrm>
          <a:off x="0" y="0"/>
          <a:ext cx="0" cy="0"/>
          <a:chOff x="0" y="0"/>
          <a:chExt cx="0" cy="0"/>
        </a:xfrm>
      </p:grpSpPr>
      <p:sp>
        <p:nvSpPr>
          <p:cNvPr id="6" name="Rectangle 5"/>
          <p:cNvSpPr/>
          <p:nvPr/>
        </p:nvSpPr>
        <p:spPr>
          <a:xfrm>
            <a:off x="0" y="0"/>
            <a:ext cx="9144000" cy="514350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7" name="Picture 2">
            <a:extLst>
              <a:ext uri="{FF2B5EF4-FFF2-40B4-BE49-F238E27FC236}">
                <a16:creationId xmlns:a16="http://schemas.microsoft.com/office/drawing/2014/main" id="{AD9C2431-2803-4FE4-A133-CE8804AD87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9128" y="185462"/>
            <a:ext cx="4751354" cy="33940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464363" y="3634865"/>
            <a:ext cx="4120884" cy="1138773"/>
          </a:xfrm>
          <a:prstGeom prst="rect">
            <a:avLst/>
          </a:prstGeom>
          <a:noFill/>
        </p:spPr>
        <p:txBody>
          <a:bodyPr wrap="square" rtlCol="0">
            <a:spAutoFit/>
          </a:bodyPr>
          <a:lstStyle/>
          <a:p>
            <a:pPr algn="ctr"/>
            <a:r>
              <a:rPr lang="en-US" sz="3600" dirty="0">
                <a:solidFill>
                  <a:schemeClr val="bg1"/>
                </a:solidFill>
                <a:latin typeface="Trebuchet MS"/>
                <a:cs typeface="Trebuchet MS"/>
              </a:rPr>
              <a:t>Contact us:</a:t>
            </a:r>
          </a:p>
          <a:p>
            <a:pPr algn="ctr"/>
            <a:r>
              <a:rPr lang="en-CA" sz="3200" dirty="0">
                <a:hlinkClick r:id="rId6"/>
              </a:rPr>
              <a:t>mathchair@brocku.ca</a:t>
            </a:r>
            <a:endParaRPr lang="en-CA" sz="3200" dirty="0"/>
          </a:p>
        </p:txBody>
      </p:sp>
      <p:pic>
        <p:nvPicPr>
          <p:cNvPr id="9" name="Picture 8"/>
          <p:cNvPicPr>
            <a:picLocks noChangeAspect="1"/>
          </p:cNvPicPr>
          <p:nvPr/>
        </p:nvPicPr>
        <p:blipFill>
          <a:blip r:embed="rId7"/>
          <a:stretch>
            <a:fillRect/>
          </a:stretch>
        </p:blipFill>
        <p:spPr>
          <a:xfrm>
            <a:off x="7631227" y="4430785"/>
            <a:ext cx="1186523" cy="718158"/>
          </a:xfrm>
          <a:prstGeom prst="rect">
            <a:avLst/>
          </a:prstGeom>
        </p:spPr>
      </p:pic>
      <p:pic>
        <p:nvPicPr>
          <p:cNvPr id="2" name="Slide 2 Audio">
            <a:hlinkClick r:id="" action="ppaction://media"/>
            <a:extLst>
              <a:ext uri="{FF2B5EF4-FFF2-40B4-BE49-F238E27FC236}">
                <a16:creationId xmlns:a16="http://schemas.microsoft.com/office/drawing/2014/main" id="{7ED7F41C-C615-4927-883A-C0080360CC2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560948" y="3976780"/>
            <a:ext cx="304800" cy="304800"/>
          </a:xfrm>
          <a:prstGeom prst="rect">
            <a:avLst/>
          </a:prstGeom>
        </p:spPr>
      </p:pic>
    </p:spTree>
    <p:extLst>
      <p:ext uri="{BB962C8B-B14F-4D97-AF65-F5344CB8AC3E}">
        <p14:creationId xmlns:p14="http://schemas.microsoft.com/office/powerpoint/2010/main" val="2960319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879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Department of Mathematics &amp; </a:t>
            </a:r>
            <a:r>
              <a:rPr lang="en-US" sz="3600" dirty="0"/>
              <a:t>Statistics</a:t>
            </a:r>
            <a:br>
              <a:rPr lang="en-US" sz="3600" dirty="0"/>
            </a:br>
            <a:endParaRPr lang="en-US" dirty="0"/>
          </a:p>
        </p:txBody>
      </p:sp>
      <p:sp>
        <p:nvSpPr>
          <p:cNvPr id="4" name="Content Placeholder 2">
            <a:extLst>
              <a:ext uri="{FF2B5EF4-FFF2-40B4-BE49-F238E27FC236}">
                <a16:creationId xmlns:a16="http://schemas.microsoft.com/office/drawing/2014/main" id="{D03F243A-23D3-4465-9F1A-4FF2F6C3F64A}"/>
              </a:ext>
            </a:extLst>
          </p:cNvPr>
          <p:cNvSpPr txBox="1">
            <a:spLocks/>
          </p:cNvSpPr>
          <p:nvPr/>
        </p:nvSpPr>
        <p:spPr>
          <a:xfrm>
            <a:off x="457200" y="1459723"/>
            <a:ext cx="8229600" cy="2781914"/>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Trebuchet MS"/>
                <a:ea typeface="+mn-ea"/>
                <a:cs typeface="Trebuchet MS"/>
              </a:defRPr>
            </a:lvl1pPr>
            <a:lvl2pPr marL="557213" indent="-214313" algn="l" defTabSz="342900" rtl="0" eaLnBrk="1" latinLnBrk="0" hangingPunct="1">
              <a:spcBef>
                <a:spcPct val="20000"/>
              </a:spcBef>
              <a:buFont typeface="Arial"/>
              <a:buChar char="–"/>
              <a:defRPr sz="2100" kern="1200">
                <a:solidFill>
                  <a:schemeClr val="tx1"/>
                </a:solidFill>
                <a:latin typeface="Trebuchet MS"/>
                <a:ea typeface="+mn-ea"/>
                <a:cs typeface="Trebuchet MS"/>
              </a:defRPr>
            </a:lvl2pPr>
            <a:lvl3pPr marL="857250" indent="-171450" algn="l" defTabSz="342900" rtl="0" eaLnBrk="1" latinLnBrk="0" hangingPunct="1">
              <a:spcBef>
                <a:spcPct val="20000"/>
              </a:spcBef>
              <a:buFont typeface="Arial"/>
              <a:buChar char="•"/>
              <a:defRPr sz="1800" kern="1200">
                <a:solidFill>
                  <a:schemeClr val="tx1"/>
                </a:solidFill>
                <a:latin typeface="Trebuchet MS"/>
                <a:ea typeface="+mn-ea"/>
                <a:cs typeface="Trebuchet MS"/>
              </a:defRPr>
            </a:lvl3pPr>
            <a:lvl4pPr marL="1200150" indent="-171450" algn="l" defTabSz="342900" rtl="0" eaLnBrk="1" latinLnBrk="0" hangingPunct="1">
              <a:spcBef>
                <a:spcPct val="20000"/>
              </a:spcBef>
              <a:buFont typeface="Arial"/>
              <a:buChar char="–"/>
              <a:defRPr sz="1500" kern="1200">
                <a:solidFill>
                  <a:schemeClr val="tx1"/>
                </a:solidFill>
                <a:latin typeface="Trebuchet MS"/>
                <a:ea typeface="+mn-ea"/>
                <a:cs typeface="Trebuchet MS"/>
              </a:defRPr>
            </a:lvl4pPr>
            <a:lvl5pPr marL="1543050" indent="-171450" algn="l" defTabSz="342900" rtl="0" eaLnBrk="1" latinLnBrk="0" hangingPunct="1">
              <a:spcBef>
                <a:spcPct val="20000"/>
              </a:spcBef>
              <a:buFont typeface="Arial"/>
              <a:buChar char="»"/>
              <a:defRPr sz="1500" kern="1200">
                <a:solidFill>
                  <a:schemeClr val="tx1"/>
                </a:solidFill>
                <a:latin typeface="Trebuchet MS"/>
                <a:ea typeface="+mn-ea"/>
                <a:cs typeface="Trebuchet M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lvl="0"/>
            <a:r>
              <a:rPr lang="en-CA" i="1" dirty="0"/>
              <a:t>“I am a transfer student and something I believe is that the professors at Brock truly do want you to succeed. The willingness and enthusiasm I have receive on a daily basis in the Mathematics department is overwhelming. They are excited about the material and are expert at understanding how to explain.”</a:t>
            </a:r>
          </a:p>
          <a:p>
            <a:pPr marL="0" indent="0" algn="ctr">
              <a:buNone/>
            </a:pPr>
            <a:r>
              <a:rPr lang="en-CA" i="1" dirty="0"/>
              <a:t>	</a:t>
            </a:r>
            <a:r>
              <a:rPr lang="en-CA" dirty="0"/>
              <a:t>– MacCauley Ross, 4</a:t>
            </a:r>
            <a:r>
              <a:rPr lang="en-CA" baseline="30000" dirty="0"/>
              <a:t>th</a:t>
            </a:r>
            <a:r>
              <a:rPr lang="en-CA" dirty="0"/>
              <a:t> Year Mathematics student</a:t>
            </a:r>
            <a:endParaRPr lang="en-US" dirty="0"/>
          </a:p>
          <a:p>
            <a:pPr marL="342900" lvl="1" indent="0">
              <a:buFont typeface="Arial"/>
              <a:buNone/>
            </a:pPr>
            <a:endParaRPr lang="en-US" dirty="0"/>
          </a:p>
        </p:txBody>
      </p:sp>
      <p:pic>
        <p:nvPicPr>
          <p:cNvPr id="3" name="Slide 3 Audio">
            <a:hlinkClick r:id="" action="ppaction://media"/>
            <a:extLst>
              <a:ext uri="{FF2B5EF4-FFF2-40B4-BE49-F238E27FC236}">
                <a16:creationId xmlns:a16="http://schemas.microsoft.com/office/drawing/2014/main" id="{D8C27D9F-19D3-4F27-8160-FA13A10D209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686800" y="4089237"/>
            <a:ext cx="304800" cy="304800"/>
          </a:xfrm>
          <a:prstGeom prst="rect">
            <a:avLst/>
          </a:prstGeom>
        </p:spPr>
      </p:pic>
    </p:spTree>
    <p:extLst>
      <p:ext uri="{BB962C8B-B14F-4D97-AF65-F5344CB8AC3E}">
        <p14:creationId xmlns:p14="http://schemas.microsoft.com/office/powerpoint/2010/main" val="2183834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21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a:t>Department of Mathematics &amp; </a:t>
            </a:r>
            <a:r>
              <a:rPr lang="en-US" sz="3600"/>
              <a:t>Statistics</a:t>
            </a:r>
            <a:br>
              <a:rPr lang="en-US" sz="3600"/>
            </a:br>
            <a:endParaRPr lang="en-US" dirty="0"/>
          </a:p>
        </p:txBody>
      </p:sp>
      <p:sp>
        <p:nvSpPr>
          <p:cNvPr id="4" name="Content Placeholder 2">
            <a:extLst>
              <a:ext uri="{FF2B5EF4-FFF2-40B4-BE49-F238E27FC236}">
                <a16:creationId xmlns:a16="http://schemas.microsoft.com/office/drawing/2014/main" id="{D03F243A-23D3-4465-9F1A-4FF2F6C3F64A}"/>
              </a:ext>
            </a:extLst>
          </p:cNvPr>
          <p:cNvSpPr txBox="1">
            <a:spLocks/>
          </p:cNvSpPr>
          <p:nvPr/>
        </p:nvSpPr>
        <p:spPr>
          <a:xfrm>
            <a:off x="410004" y="1609971"/>
            <a:ext cx="8229600" cy="2534141"/>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Trebuchet MS"/>
                <a:ea typeface="+mn-ea"/>
                <a:cs typeface="Trebuchet MS"/>
              </a:defRPr>
            </a:lvl1pPr>
            <a:lvl2pPr marL="557213" indent="-214313" algn="l" defTabSz="342900" rtl="0" eaLnBrk="1" latinLnBrk="0" hangingPunct="1">
              <a:spcBef>
                <a:spcPct val="20000"/>
              </a:spcBef>
              <a:buFont typeface="Arial"/>
              <a:buChar char="–"/>
              <a:defRPr sz="2100" kern="1200">
                <a:solidFill>
                  <a:schemeClr val="tx1"/>
                </a:solidFill>
                <a:latin typeface="Trebuchet MS"/>
                <a:ea typeface="+mn-ea"/>
                <a:cs typeface="Trebuchet MS"/>
              </a:defRPr>
            </a:lvl2pPr>
            <a:lvl3pPr marL="857250" indent="-171450" algn="l" defTabSz="342900" rtl="0" eaLnBrk="1" latinLnBrk="0" hangingPunct="1">
              <a:spcBef>
                <a:spcPct val="20000"/>
              </a:spcBef>
              <a:buFont typeface="Arial"/>
              <a:buChar char="•"/>
              <a:defRPr sz="1800" kern="1200">
                <a:solidFill>
                  <a:schemeClr val="tx1"/>
                </a:solidFill>
                <a:latin typeface="Trebuchet MS"/>
                <a:ea typeface="+mn-ea"/>
                <a:cs typeface="Trebuchet MS"/>
              </a:defRPr>
            </a:lvl3pPr>
            <a:lvl4pPr marL="1200150" indent="-171450" algn="l" defTabSz="342900" rtl="0" eaLnBrk="1" latinLnBrk="0" hangingPunct="1">
              <a:spcBef>
                <a:spcPct val="20000"/>
              </a:spcBef>
              <a:buFont typeface="Arial"/>
              <a:buChar char="–"/>
              <a:defRPr sz="1500" kern="1200">
                <a:solidFill>
                  <a:schemeClr val="tx1"/>
                </a:solidFill>
                <a:latin typeface="Trebuchet MS"/>
                <a:ea typeface="+mn-ea"/>
                <a:cs typeface="Trebuchet MS"/>
              </a:defRPr>
            </a:lvl4pPr>
            <a:lvl5pPr marL="1543050" indent="-171450" algn="l" defTabSz="342900" rtl="0" eaLnBrk="1" latinLnBrk="0" hangingPunct="1">
              <a:spcBef>
                <a:spcPct val="20000"/>
              </a:spcBef>
              <a:buFont typeface="Arial"/>
              <a:buChar char="»"/>
              <a:defRPr sz="1500" kern="1200">
                <a:solidFill>
                  <a:schemeClr val="tx1"/>
                </a:solidFill>
                <a:latin typeface="Trebuchet MS"/>
                <a:ea typeface="+mn-ea"/>
                <a:cs typeface="Trebuchet M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ctr">
              <a:buNone/>
            </a:pPr>
            <a:r>
              <a:rPr lang="en-CA" i="1" dirty="0"/>
              <a:t>“One of the best things that I have experienced is how much the professors care. Because the class sizes are smaller, you get the chance to know your professors, and they’re so willing to help you to succeed.  I have felt very supported throughout my time in this program!” </a:t>
            </a:r>
          </a:p>
          <a:p>
            <a:pPr marL="0" indent="0" algn="ctr">
              <a:buNone/>
            </a:pPr>
            <a:r>
              <a:rPr lang="en-CA" i="1" dirty="0"/>
              <a:t>	</a:t>
            </a:r>
            <a:r>
              <a:rPr lang="en-CA" dirty="0"/>
              <a:t>– Evelyn Miloud</a:t>
            </a:r>
            <a:r>
              <a:rPr lang="en-CA"/>
              <a:t>, 6</a:t>
            </a:r>
            <a:r>
              <a:rPr lang="en-CA" baseline="30000"/>
              <a:t>th</a:t>
            </a:r>
            <a:r>
              <a:rPr lang="en-CA"/>
              <a:t> </a:t>
            </a:r>
            <a:r>
              <a:rPr lang="en-CA" dirty="0"/>
              <a:t>Year Concurrent Education student</a:t>
            </a:r>
            <a:endParaRPr lang="en-US" dirty="0"/>
          </a:p>
          <a:p>
            <a:pPr marL="342900" lvl="1" indent="0">
              <a:buFont typeface="Arial"/>
              <a:buNone/>
            </a:pPr>
            <a:endParaRPr lang="en-US" dirty="0"/>
          </a:p>
        </p:txBody>
      </p:sp>
    </p:spTree>
    <p:extLst>
      <p:ext uri="{BB962C8B-B14F-4D97-AF65-F5344CB8AC3E}">
        <p14:creationId xmlns:p14="http://schemas.microsoft.com/office/powerpoint/2010/main" val="2088792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83D44-62F0-4055-8A16-5CAFE749F44A}"/>
              </a:ext>
            </a:extLst>
          </p:cNvPr>
          <p:cNvSpPr>
            <a:spLocks noGrp="1"/>
          </p:cNvSpPr>
          <p:nvPr>
            <p:ph type="title"/>
          </p:nvPr>
        </p:nvSpPr>
        <p:spPr/>
        <p:txBody>
          <a:bodyPr/>
          <a:lstStyle/>
          <a:p>
            <a:r>
              <a:rPr lang="en-US" sz="3200" dirty="0"/>
              <a:t>Department of Mathematics &amp; </a:t>
            </a:r>
            <a:r>
              <a:rPr lang="en-US" sz="3600" dirty="0"/>
              <a:t>Statistics</a:t>
            </a:r>
            <a:endParaRPr lang="en-CA" sz="3200" dirty="0"/>
          </a:p>
        </p:txBody>
      </p:sp>
      <p:sp>
        <p:nvSpPr>
          <p:cNvPr id="3" name="Content Placeholder 2">
            <a:extLst>
              <a:ext uri="{FF2B5EF4-FFF2-40B4-BE49-F238E27FC236}">
                <a16:creationId xmlns:a16="http://schemas.microsoft.com/office/drawing/2014/main" id="{A54E2C33-F8F0-460C-9D41-2347357FADCD}"/>
              </a:ext>
            </a:extLst>
          </p:cNvPr>
          <p:cNvSpPr>
            <a:spLocks noGrp="1"/>
          </p:cNvSpPr>
          <p:nvPr>
            <p:ph idx="1"/>
          </p:nvPr>
        </p:nvSpPr>
        <p:spPr/>
        <p:txBody>
          <a:bodyPr/>
          <a:lstStyle/>
          <a:p>
            <a:r>
              <a:rPr lang="en-CA" dirty="0"/>
              <a:t>Frequently Asked Questions</a:t>
            </a:r>
          </a:p>
          <a:p>
            <a:pPr lvl="1"/>
            <a:r>
              <a:rPr lang="en-CA" dirty="0"/>
              <a:t>What employment opportunities are there for our graduates?</a:t>
            </a:r>
          </a:p>
          <a:p>
            <a:pPr lvl="1"/>
            <a:r>
              <a:rPr lang="en-CA" dirty="0"/>
              <a:t>How large are your class sizes?</a:t>
            </a:r>
          </a:p>
          <a:p>
            <a:pPr lvl="1"/>
            <a:r>
              <a:rPr lang="en-CA" dirty="0"/>
              <a:t>What is your typical first year like?</a:t>
            </a:r>
          </a:p>
          <a:p>
            <a:pPr lvl="1"/>
            <a:r>
              <a:rPr lang="en-CA" dirty="0"/>
              <a:t>Do you have a co-op program?</a:t>
            </a:r>
          </a:p>
          <a:p>
            <a:pPr lvl="1"/>
            <a:r>
              <a:rPr lang="en-CA" dirty="0"/>
              <a:t>Can you combine majors with another program?</a:t>
            </a:r>
          </a:p>
          <a:p>
            <a:pPr lvl="1"/>
            <a:r>
              <a:rPr lang="en-CA" dirty="0"/>
              <a:t>Do you offer a minor?</a:t>
            </a:r>
          </a:p>
          <a:p>
            <a:pPr marL="342900" lvl="1" indent="0">
              <a:buNone/>
            </a:pPr>
            <a:endParaRPr lang="en-CA" dirty="0"/>
          </a:p>
          <a:p>
            <a:pPr lvl="1"/>
            <a:endParaRPr lang="en-CA" dirty="0"/>
          </a:p>
        </p:txBody>
      </p:sp>
      <p:pic>
        <p:nvPicPr>
          <p:cNvPr id="4" name="Audio Slide 5">
            <a:hlinkClick r:id="" action="ppaction://media"/>
            <a:extLst>
              <a:ext uri="{FF2B5EF4-FFF2-40B4-BE49-F238E27FC236}">
                <a16:creationId xmlns:a16="http://schemas.microsoft.com/office/drawing/2014/main" id="{95DF264F-8A26-4690-A168-6B4005DB64CD}"/>
              </a:ext>
            </a:extLst>
          </p:cNvPr>
          <p:cNvPicPr>
            <a:picLocks noChangeAspect="1"/>
          </p:cNvPicPr>
          <p:nvPr>
            <a:audioFile r:link="rId1"/>
            <p:extLst>
              <p:ext uri="{DAA4B4D4-6D71-4841-9C94-3DE7FCFB9230}">
                <p14:media xmlns:p14="http://schemas.microsoft.com/office/powerpoint/2010/main" r:embed="rId2">
                  <p14:trim end="1761.492"/>
                </p14:media>
              </p:ext>
            </p:extLst>
          </p:nvPr>
        </p:nvPicPr>
        <p:blipFill>
          <a:blip r:embed="rId4"/>
          <a:stretch>
            <a:fillRect/>
          </a:stretch>
        </p:blipFill>
        <p:spPr>
          <a:xfrm>
            <a:off x="8686800" y="4059371"/>
            <a:ext cx="304800" cy="304800"/>
          </a:xfrm>
          <a:prstGeom prst="rect">
            <a:avLst/>
          </a:prstGeom>
        </p:spPr>
      </p:pic>
    </p:spTree>
    <p:extLst>
      <p:ext uri="{BB962C8B-B14F-4D97-AF65-F5344CB8AC3E}">
        <p14:creationId xmlns:p14="http://schemas.microsoft.com/office/powerpoint/2010/main" val="3596620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06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Department of Mathematics &amp; </a:t>
            </a:r>
            <a:r>
              <a:rPr lang="en-US" sz="3600" dirty="0"/>
              <a:t>Statistics</a:t>
            </a:r>
            <a:r>
              <a:rPr lang="en-US" sz="3200" dirty="0"/>
              <a:t> Department of Mathematics &amp; </a:t>
            </a:r>
            <a:r>
              <a:rPr lang="en-US" sz="3600" dirty="0"/>
              <a:t>Statistics</a:t>
            </a:r>
            <a:endParaRPr lang="en-US" sz="3200" dirty="0"/>
          </a:p>
        </p:txBody>
      </p:sp>
      <p:sp>
        <p:nvSpPr>
          <p:cNvPr id="3" name="Content Placeholder 2"/>
          <p:cNvSpPr>
            <a:spLocks noGrp="1"/>
          </p:cNvSpPr>
          <p:nvPr>
            <p:ph idx="1"/>
          </p:nvPr>
        </p:nvSpPr>
        <p:spPr/>
        <p:txBody>
          <a:bodyPr>
            <a:normAutofit fontScale="77500" lnSpcReduction="20000"/>
          </a:bodyPr>
          <a:lstStyle/>
          <a:p>
            <a:r>
              <a:rPr lang="en-US" dirty="0"/>
              <a:t>What employment opportunities are there for our graduates?</a:t>
            </a:r>
          </a:p>
          <a:p>
            <a:pPr lvl="1"/>
            <a:endParaRPr lang="en-US" dirty="0"/>
          </a:p>
          <a:p>
            <a:pPr lvl="1"/>
            <a:r>
              <a:rPr lang="en-US" dirty="0"/>
              <a:t>Statistics and Data Science </a:t>
            </a:r>
          </a:p>
          <a:p>
            <a:pPr marL="685800" lvl="2" indent="0">
              <a:buNone/>
            </a:pPr>
            <a:r>
              <a:rPr lang="en-US" dirty="0"/>
              <a:t>(e.g. Aviva, Sports Analytics, integrate.ai)</a:t>
            </a:r>
          </a:p>
          <a:p>
            <a:pPr lvl="1"/>
            <a:r>
              <a:rPr lang="en-US" dirty="0"/>
              <a:t>Mathematical Modelling including Mathematical Finance </a:t>
            </a:r>
            <a:br>
              <a:rPr lang="en-US" dirty="0"/>
            </a:br>
            <a:r>
              <a:rPr lang="en-US" dirty="0"/>
              <a:t>	</a:t>
            </a:r>
            <a:r>
              <a:rPr lang="en-US" sz="1800" dirty="0"/>
              <a:t>(e.g. RBC, Canadian Tire Financial Services, </a:t>
            </a:r>
            <a:r>
              <a:rPr lang="en-US" sz="1800" dirty="0" err="1"/>
              <a:t>Apotex</a:t>
            </a:r>
            <a:r>
              <a:rPr lang="en-US" sz="1800" dirty="0"/>
              <a:t>)</a:t>
            </a:r>
          </a:p>
          <a:p>
            <a:pPr lvl="1"/>
            <a:r>
              <a:rPr lang="en-US" dirty="0"/>
              <a:t>Education </a:t>
            </a:r>
          </a:p>
          <a:p>
            <a:pPr lvl="2"/>
            <a:r>
              <a:rPr lang="en-US" dirty="0"/>
              <a:t>Elementary, Secondary and Post-Secondary</a:t>
            </a:r>
          </a:p>
          <a:p>
            <a:pPr marL="685800" lvl="2" indent="0">
              <a:buNone/>
            </a:pPr>
            <a:endParaRPr lang="en-US" dirty="0"/>
          </a:p>
          <a:p>
            <a:pPr lvl="1"/>
            <a:r>
              <a:rPr lang="en-US" dirty="0"/>
              <a:t>But your trajectory is unique (and up to you!)</a:t>
            </a:r>
          </a:p>
          <a:p>
            <a:pPr lvl="2"/>
            <a:r>
              <a:rPr lang="en-US" dirty="0"/>
              <a:t>We offer add-ons like programming and use of mathematics and statistics technology.</a:t>
            </a:r>
            <a:br>
              <a:rPr lang="en-US" dirty="0"/>
            </a:br>
            <a:endParaRPr lang="en-US" dirty="0"/>
          </a:p>
          <a:p>
            <a:pPr lvl="2"/>
            <a:r>
              <a:rPr lang="en-US" dirty="0"/>
              <a:t>Our students have many ways to grow their career options including co-op, research with faculty, and other networking opportunities.</a:t>
            </a:r>
          </a:p>
          <a:p>
            <a:pPr lvl="2"/>
            <a:endParaRPr lang="en-US" dirty="0"/>
          </a:p>
          <a:p>
            <a:pPr lvl="2"/>
            <a:endParaRPr lang="en-US" dirty="0"/>
          </a:p>
          <a:p>
            <a:pPr lvl="1"/>
            <a:endParaRPr lang="en-US" dirty="0"/>
          </a:p>
          <a:p>
            <a:pPr lvl="2"/>
            <a:endParaRPr lang="en-US" dirty="0"/>
          </a:p>
          <a:p>
            <a:pPr lvl="1"/>
            <a:endParaRPr lang="en-US" dirty="0"/>
          </a:p>
        </p:txBody>
      </p:sp>
      <p:pic>
        <p:nvPicPr>
          <p:cNvPr id="4" name="Audio Slide 6">
            <a:hlinkClick r:id="" action="ppaction://media"/>
            <a:extLst>
              <a:ext uri="{FF2B5EF4-FFF2-40B4-BE49-F238E27FC236}">
                <a16:creationId xmlns:a16="http://schemas.microsoft.com/office/drawing/2014/main" id="{34365699-9DC0-4E14-9F7B-09D6D97E058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686800" y="3943349"/>
            <a:ext cx="304800" cy="304800"/>
          </a:xfrm>
          <a:prstGeom prst="rect">
            <a:avLst/>
          </a:prstGeom>
        </p:spPr>
      </p:pic>
    </p:spTree>
    <p:extLst>
      <p:ext uri="{BB962C8B-B14F-4D97-AF65-F5344CB8AC3E}">
        <p14:creationId xmlns:p14="http://schemas.microsoft.com/office/powerpoint/2010/main" val="3825025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4784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Department of Mathematics &amp; </a:t>
            </a:r>
            <a:r>
              <a:rPr lang="en-US" sz="3600" dirty="0"/>
              <a:t>Statistics</a:t>
            </a:r>
            <a:br>
              <a:rPr lang="en-US" sz="3600" dirty="0"/>
            </a:br>
            <a:endParaRPr lang="en-US" dirty="0"/>
          </a:p>
        </p:txBody>
      </p:sp>
      <p:sp>
        <p:nvSpPr>
          <p:cNvPr id="3" name="Content Placeholder 2"/>
          <p:cNvSpPr>
            <a:spLocks noGrp="1"/>
          </p:cNvSpPr>
          <p:nvPr>
            <p:ph idx="1"/>
          </p:nvPr>
        </p:nvSpPr>
        <p:spPr/>
        <p:txBody>
          <a:bodyPr/>
          <a:lstStyle/>
          <a:p>
            <a:r>
              <a:rPr lang="en-CA" dirty="0"/>
              <a:t>How large are your class sizes?</a:t>
            </a:r>
          </a:p>
          <a:p>
            <a:pPr lvl="1"/>
            <a:r>
              <a:rPr lang="en-CA" dirty="0"/>
              <a:t>In first year, lecture sizes will be approximately 80-100 people for math courses. Lab sessions are with a Teaching Assistant that is usually around 30 students.</a:t>
            </a:r>
          </a:p>
          <a:p>
            <a:pPr marL="342900" lvl="1" indent="0">
              <a:buNone/>
            </a:pPr>
            <a:endParaRPr lang="en-CA" dirty="0"/>
          </a:p>
          <a:p>
            <a:pPr lvl="1"/>
            <a:r>
              <a:rPr lang="en-CA" dirty="0"/>
              <a:t>In upper years, classes can be as small as 20 students. We have a collaborative culture where students, faculty and staff support each other, and professors will know students by name.</a:t>
            </a:r>
          </a:p>
          <a:p>
            <a:endParaRPr lang="en-US" dirty="0"/>
          </a:p>
          <a:p>
            <a:pPr lvl="2"/>
            <a:endParaRPr lang="en-US" dirty="0"/>
          </a:p>
          <a:p>
            <a:pPr lvl="1"/>
            <a:endParaRPr lang="en-US" dirty="0"/>
          </a:p>
        </p:txBody>
      </p:sp>
      <p:pic>
        <p:nvPicPr>
          <p:cNvPr id="4" name="Audio Slide 7">
            <a:hlinkClick r:id="" action="ppaction://media"/>
            <a:extLst>
              <a:ext uri="{FF2B5EF4-FFF2-40B4-BE49-F238E27FC236}">
                <a16:creationId xmlns:a16="http://schemas.microsoft.com/office/drawing/2014/main" id="{B3436ADC-559B-4BAE-8D70-E1D23587C18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686800" y="3943349"/>
            <a:ext cx="304800" cy="304800"/>
          </a:xfrm>
          <a:prstGeom prst="rect">
            <a:avLst/>
          </a:prstGeom>
        </p:spPr>
      </p:pic>
    </p:spTree>
    <p:extLst>
      <p:ext uri="{BB962C8B-B14F-4D97-AF65-F5344CB8AC3E}">
        <p14:creationId xmlns:p14="http://schemas.microsoft.com/office/powerpoint/2010/main" val="2943950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615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Department of Mathematics &amp; </a:t>
            </a:r>
            <a:r>
              <a:rPr lang="en-US" sz="3600" dirty="0"/>
              <a:t>Statistics</a:t>
            </a:r>
            <a:br>
              <a:rPr lang="en-US" sz="3600" dirty="0"/>
            </a:br>
            <a:endParaRPr lang="en-US" dirty="0"/>
          </a:p>
        </p:txBody>
      </p:sp>
      <p:sp>
        <p:nvSpPr>
          <p:cNvPr id="3" name="Content Placeholder 2"/>
          <p:cNvSpPr>
            <a:spLocks noGrp="1"/>
          </p:cNvSpPr>
          <p:nvPr>
            <p:ph idx="1"/>
          </p:nvPr>
        </p:nvSpPr>
        <p:spPr/>
        <p:txBody>
          <a:bodyPr>
            <a:normAutofit lnSpcReduction="10000"/>
          </a:bodyPr>
          <a:lstStyle/>
          <a:p>
            <a:r>
              <a:rPr lang="en-CA" dirty="0"/>
              <a:t>What is a student’s typical first year like?</a:t>
            </a:r>
          </a:p>
          <a:p>
            <a:pPr lvl="1"/>
            <a:r>
              <a:rPr lang="en-CA" dirty="0"/>
              <a:t>In the fall term, our majors will take two mathematics courses: Math 1P01 Calculus Concepts I and Math 1P11 Linear Algebra I. Some students also take Math 1P66 Mathematical Reasoning.</a:t>
            </a:r>
          </a:p>
          <a:p>
            <a:pPr marL="342900" lvl="1" indent="0">
              <a:buNone/>
            </a:pPr>
            <a:endParaRPr lang="en-CA" dirty="0"/>
          </a:p>
          <a:p>
            <a:pPr lvl="1"/>
            <a:r>
              <a:rPr lang="en-CA" dirty="0"/>
              <a:t>In the winter term, students typically take Math 1P02 Calculus Concepts II and Math 1P40 MICA I: A course which introduces the use of programming to learn and do mathematics.</a:t>
            </a:r>
          </a:p>
          <a:p>
            <a:endParaRPr lang="en-US" dirty="0"/>
          </a:p>
          <a:p>
            <a:pPr lvl="2"/>
            <a:endParaRPr lang="en-US" dirty="0"/>
          </a:p>
          <a:p>
            <a:pPr lvl="1"/>
            <a:endParaRPr lang="en-US" dirty="0"/>
          </a:p>
        </p:txBody>
      </p:sp>
      <p:pic>
        <p:nvPicPr>
          <p:cNvPr id="4" name="Slide 8 Audio">
            <a:hlinkClick r:id="" action="ppaction://media"/>
            <a:extLst>
              <a:ext uri="{FF2B5EF4-FFF2-40B4-BE49-F238E27FC236}">
                <a16:creationId xmlns:a16="http://schemas.microsoft.com/office/drawing/2014/main" id="{87D23768-F5C8-4C88-AF89-AF573AC456B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686800" y="4023975"/>
            <a:ext cx="304800" cy="304800"/>
          </a:xfrm>
          <a:prstGeom prst="rect">
            <a:avLst/>
          </a:prstGeom>
        </p:spPr>
      </p:pic>
    </p:spTree>
    <p:extLst>
      <p:ext uri="{BB962C8B-B14F-4D97-AF65-F5344CB8AC3E}">
        <p14:creationId xmlns:p14="http://schemas.microsoft.com/office/powerpoint/2010/main" val="3160004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936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83D44-62F0-4055-8A16-5CAFE749F44A}"/>
              </a:ext>
            </a:extLst>
          </p:cNvPr>
          <p:cNvSpPr>
            <a:spLocks noGrp="1"/>
          </p:cNvSpPr>
          <p:nvPr>
            <p:ph type="title"/>
          </p:nvPr>
        </p:nvSpPr>
        <p:spPr/>
        <p:txBody>
          <a:bodyPr/>
          <a:lstStyle/>
          <a:p>
            <a:r>
              <a:rPr lang="en-US" sz="3200" dirty="0"/>
              <a:t>Department of Mathematics &amp; </a:t>
            </a:r>
            <a:r>
              <a:rPr lang="en-US" sz="3600" dirty="0"/>
              <a:t>Statistics</a:t>
            </a:r>
            <a:endParaRPr lang="en-CA" sz="3200" dirty="0"/>
          </a:p>
        </p:txBody>
      </p:sp>
      <p:sp>
        <p:nvSpPr>
          <p:cNvPr id="3" name="Content Placeholder 2">
            <a:extLst>
              <a:ext uri="{FF2B5EF4-FFF2-40B4-BE49-F238E27FC236}">
                <a16:creationId xmlns:a16="http://schemas.microsoft.com/office/drawing/2014/main" id="{A54E2C33-F8F0-460C-9D41-2347357FADCD}"/>
              </a:ext>
            </a:extLst>
          </p:cNvPr>
          <p:cNvSpPr>
            <a:spLocks noGrp="1"/>
          </p:cNvSpPr>
          <p:nvPr>
            <p:ph idx="1"/>
          </p:nvPr>
        </p:nvSpPr>
        <p:spPr/>
        <p:txBody>
          <a:bodyPr>
            <a:normAutofit fontScale="77500" lnSpcReduction="20000"/>
          </a:bodyPr>
          <a:lstStyle/>
          <a:p>
            <a:r>
              <a:rPr lang="en-CA" dirty="0"/>
              <a:t>Do you have a co-op program?</a:t>
            </a:r>
          </a:p>
          <a:p>
            <a:pPr lvl="1"/>
            <a:r>
              <a:rPr lang="en-CA" dirty="0"/>
              <a:t>There is a Mathematics Co-op and a Statistics Co-op.</a:t>
            </a:r>
          </a:p>
          <a:p>
            <a:pPr marL="342900" lvl="1" indent="0">
              <a:buNone/>
            </a:pPr>
            <a:endParaRPr lang="en-CA" dirty="0"/>
          </a:p>
          <a:p>
            <a:r>
              <a:rPr lang="en-CA" dirty="0"/>
              <a:t>Can you combine majors with another program?</a:t>
            </a:r>
          </a:p>
          <a:p>
            <a:pPr lvl="1"/>
            <a:r>
              <a:rPr lang="en-CA" dirty="0"/>
              <a:t>Many options exist for combining majors, including a Mathematics and Computer Science Co-op. We highly recommend contacting your Academic Advisor to help plan this.</a:t>
            </a:r>
          </a:p>
          <a:p>
            <a:endParaRPr lang="en-CA" dirty="0"/>
          </a:p>
          <a:p>
            <a:r>
              <a:rPr lang="en-CA" dirty="0"/>
              <a:t>Do you offer a minor?</a:t>
            </a:r>
          </a:p>
          <a:p>
            <a:pPr lvl="1"/>
            <a:r>
              <a:rPr lang="en-CA" dirty="0"/>
              <a:t>We offer minors both in Mathematics and Statistics.</a:t>
            </a:r>
          </a:p>
          <a:p>
            <a:pPr marL="342900" lvl="1" indent="0">
              <a:buNone/>
            </a:pPr>
            <a:endParaRPr lang="en-CA" dirty="0"/>
          </a:p>
          <a:p>
            <a:r>
              <a:rPr lang="en-CA" dirty="0"/>
              <a:t>Details on all of these can be found in our Brock Course </a:t>
            </a:r>
            <a:r>
              <a:rPr lang="en-CA"/>
              <a:t>Calendar:</a:t>
            </a:r>
          </a:p>
          <a:p>
            <a:pPr lvl="1"/>
            <a:r>
              <a:rPr lang="en-CA">
                <a:hlinkClick r:id="rId4"/>
              </a:rPr>
              <a:t>https</a:t>
            </a:r>
            <a:r>
              <a:rPr lang="en-CA" dirty="0">
                <a:hlinkClick r:id="rId4"/>
              </a:rPr>
              <a:t>://brocku.ca/webcal/2021/undergrad/math.html</a:t>
            </a:r>
            <a:r>
              <a:rPr lang="en-CA" dirty="0"/>
              <a:t>  </a:t>
            </a:r>
          </a:p>
        </p:txBody>
      </p:sp>
      <p:pic>
        <p:nvPicPr>
          <p:cNvPr id="5" name="Audio Slide 9">
            <a:hlinkClick r:id="" action="ppaction://media"/>
            <a:extLst>
              <a:ext uri="{FF2B5EF4-FFF2-40B4-BE49-F238E27FC236}">
                <a16:creationId xmlns:a16="http://schemas.microsoft.com/office/drawing/2014/main" id="{C6360623-0723-4B98-A626-AF4AE1BB6950}"/>
              </a:ext>
            </a:extLst>
          </p:cNvPr>
          <p:cNvPicPr>
            <a:picLocks noChangeAspect="1"/>
          </p:cNvPicPr>
          <p:nvPr>
            <a:audioFile r:link="rId1"/>
            <p:extLst>
              <p:ext uri="{DAA4B4D4-6D71-4841-9C94-3DE7FCFB9230}">
                <p14:media xmlns:p14="http://schemas.microsoft.com/office/powerpoint/2010/main" r:embed="rId2">
                  <p14:trim end="41607.2494"/>
                </p14:media>
              </p:ext>
            </p:extLst>
          </p:nvPr>
        </p:nvPicPr>
        <p:blipFill>
          <a:blip r:embed="rId5"/>
          <a:stretch>
            <a:fillRect/>
          </a:stretch>
        </p:blipFill>
        <p:spPr>
          <a:xfrm>
            <a:off x="8534400" y="4016330"/>
            <a:ext cx="304800" cy="304800"/>
          </a:xfrm>
          <a:prstGeom prst="rect">
            <a:avLst/>
          </a:prstGeom>
        </p:spPr>
      </p:pic>
    </p:spTree>
    <p:extLst>
      <p:ext uri="{BB962C8B-B14F-4D97-AF65-F5344CB8AC3E}">
        <p14:creationId xmlns:p14="http://schemas.microsoft.com/office/powerpoint/2010/main" val="1222481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497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514350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5" name="TextBox 4"/>
          <p:cNvSpPr txBox="1"/>
          <p:nvPr/>
        </p:nvSpPr>
        <p:spPr>
          <a:xfrm>
            <a:off x="1968817" y="607817"/>
            <a:ext cx="5355643" cy="1200329"/>
          </a:xfrm>
          <a:prstGeom prst="rect">
            <a:avLst/>
          </a:prstGeom>
          <a:noFill/>
        </p:spPr>
        <p:txBody>
          <a:bodyPr wrap="square" rtlCol="0">
            <a:spAutoFit/>
          </a:bodyPr>
          <a:lstStyle/>
          <a:p>
            <a:pPr algn="ctr"/>
            <a:r>
              <a:rPr lang="en-US" sz="3600" dirty="0">
                <a:solidFill>
                  <a:schemeClr val="bg1"/>
                </a:solidFill>
                <a:latin typeface="Trebuchet MS"/>
                <a:cs typeface="Trebuchet MS"/>
              </a:rPr>
              <a:t>Why choose Mathematics and Statistics at Brock?</a:t>
            </a:r>
          </a:p>
        </p:txBody>
      </p:sp>
      <p:pic>
        <p:nvPicPr>
          <p:cNvPr id="9" name="Picture 8"/>
          <p:cNvPicPr>
            <a:picLocks noChangeAspect="1"/>
          </p:cNvPicPr>
          <p:nvPr/>
        </p:nvPicPr>
        <p:blipFill>
          <a:blip r:embed="rId3"/>
          <a:stretch>
            <a:fillRect/>
          </a:stretch>
        </p:blipFill>
        <p:spPr>
          <a:xfrm>
            <a:off x="7631227" y="4430785"/>
            <a:ext cx="1186523" cy="718158"/>
          </a:xfrm>
          <a:prstGeom prst="rect">
            <a:avLst/>
          </a:prstGeom>
        </p:spPr>
      </p:pic>
      <p:pic>
        <p:nvPicPr>
          <p:cNvPr id="2052" name="Picture 4">
            <a:extLst>
              <a:ext uri="{FF2B5EF4-FFF2-40B4-BE49-F238E27FC236}">
                <a16:creationId xmlns:a16="http://schemas.microsoft.com/office/drawing/2014/main" id="{1274A498-4341-4929-83EE-BDC2D8B099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64875" y="2188660"/>
            <a:ext cx="4363526" cy="26665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23033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Department of Mathematics &amp; </a:t>
            </a:r>
            <a:r>
              <a:rPr lang="en-US" sz="3600" dirty="0"/>
              <a:t>Statistics</a:t>
            </a:r>
            <a:br>
              <a:rPr lang="en-US" sz="3600" dirty="0"/>
            </a:br>
            <a:endParaRPr lang="en-US" dirty="0"/>
          </a:p>
        </p:txBody>
      </p:sp>
      <p:sp>
        <p:nvSpPr>
          <p:cNvPr id="3" name="Content Placeholder 2"/>
          <p:cNvSpPr>
            <a:spLocks noGrp="1"/>
          </p:cNvSpPr>
          <p:nvPr>
            <p:ph idx="1"/>
          </p:nvPr>
        </p:nvSpPr>
        <p:spPr/>
        <p:txBody>
          <a:bodyPr>
            <a:normAutofit fontScale="85000" lnSpcReduction="20000"/>
          </a:bodyPr>
          <a:lstStyle/>
          <a:p>
            <a:r>
              <a:rPr lang="en-US" b="1" dirty="0">
                <a:solidFill>
                  <a:srgbClr val="FF0000"/>
                </a:solidFill>
              </a:rPr>
              <a:t>Flexibility in your Degree</a:t>
            </a:r>
          </a:p>
          <a:p>
            <a:pPr lvl="1"/>
            <a:r>
              <a:rPr lang="en-CA" dirty="0"/>
              <a:t>We offer many different degree concentrations </a:t>
            </a:r>
          </a:p>
          <a:p>
            <a:pPr lvl="2"/>
            <a:r>
              <a:rPr lang="en-CA" dirty="0"/>
              <a:t>Applied and Computational Mathematics, </a:t>
            </a:r>
          </a:p>
          <a:p>
            <a:pPr lvl="2"/>
            <a:r>
              <a:rPr lang="en-CA" dirty="0"/>
              <a:t>Mathematics Education</a:t>
            </a:r>
          </a:p>
          <a:p>
            <a:pPr lvl="2"/>
            <a:r>
              <a:rPr lang="en-CA" dirty="0"/>
              <a:t>MICA (Mathematics Integrated with</a:t>
            </a:r>
            <a:br>
              <a:rPr lang="en-CA" dirty="0"/>
            </a:br>
            <a:r>
              <a:rPr lang="en-CA" dirty="0"/>
              <a:t>Computers and Applications)</a:t>
            </a:r>
          </a:p>
          <a:p>
            <a:pPr lvl="2"/>
            <a:r>
              <a:rPr lang="en-CA" dirty="0"/>
              <a:t>Pure Mathematics</a:t>
            </a:r>
          </a:p>
          <a:p>
            <a:pPr lvl="2"/>
            <a:r>
              <a:rPr lang="en-CA" dirty="0"/>
              <a:t>Statistics</a:t>
            </a:r>
            <a:br>
              <a:rPr lang="en-CA" dirty="0"/>
            </a:br>
            <a:endParaRPr lang="en-CA" dirty="0"/>
          </a:p>
          <a:p>
            <a:pPr lvl="1"/>
            <a:r>
              <a:rPr lang="en-CA" dirty="0"/>
              <a:t>General Bachelor of Science degree in Mathematics and Statistics</a:t>
            </a:r>
            <a:br>
              <a:rPr lang="en-CA" dirty="0"/>
            </a:br>
            <a:endParaRPr lang="en-CA" dirty="0"/>
          </a:p>
          <a:p>
            <a:pPr lvl="1"/>
            <a:r>
              <a:rPr lang="en-CA" dirty="0"/>
              <a:t>We also offer an Accelerated Mathematics Studies stream that can fast-track exceptional mathematics students.</a:t>
            </a:r>
            <a:endParaRPr lang="en-US" dirty="0"/>
          </a:p>
          <a:p>
            <a:endParaRPr lang="en-US" dirty="0"/>
          </a:p>
          <a:p>
            <a:pPr marL="342900" lvl="1" indent="0">
              <a:buNone/>
            </a:pPr>
            <a:endParaRPr lang="en-US" dirty="0"/>
          </a:p>
        </p:txBody>
      </p:sp>
      <p:pic>
        <p:nvPicPr>
          <p:cNvPr id="4" name="Audio Slide 11">
            <a:hlinkClick r:id="" action="ppaction://media"/>
            <a:extLst>
              <a:ext uri="{FF2B5EF4-FFF2-40B4-BE49-F238E27FC236}">
                <a16:creationId xmlns:a16="http://schemas.microsoft.com/office/drawing/2014/main" id="{CB3D4BF6-0E69-4974-BCD6-327C27B04E5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686800" y="3919383"/>
            <a:ext cx="304800" cy="304800"/>
          </a:xfrm>
          <a:prstGeom prst="rect">
            <a:avLst/>
          </a:prstGeom>
        </p:spPr>
      </p:pic>
    </p:spTree>
    <p:extLst>
      <p:ext uri="{BB962C8B-B14F-4D97-AF65-F5344CB8AC3E}">
        <p14:creationId xmlns:p14="http://schemas.microsoft.com/office/powerpoint/2010/main" val="3629638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35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Department of Mathematics &amp; </a:t>
            </a:r>
            <a:r>
              <a:rPr lang="en-US" sz="3600" dirty="0"/>
              <a:t>Statistics</a:t>
            </a:r>
            <a:br>
              <a:rPr lang="en-US" sz="3600" dirty="0"/>
            </a:br>
            <a:endParaRPr lang="en-US" dirty="0"/>
          </a:p>
        </p:txBody>
      </p:sp>
      <p:sp>
        <p:nvSpPr>
          <p:cNvPr id="3" name="Content Placeholder 2"/>
          <p:cNvSpPr>
            <a:spLocks noGrp="1"/>
          </p:cNvSpPr>
          <p:nvPr>
            <p:ph idx="1"/>
          </p:nvPr>
        </p:nvSpPr>
        <p:spPr/>
        <p:txBody>
          <a:bodyPr>
            <a:normAutofit fontScale="85000" lnSpcReduction="20000"/>
          </a:bodyPr>
          <a:lstStyle/>
          <a:p>
            <a:r>
              <a:rPr lang="en-US" dirty="0">
                <a:solidFill>
                  <a:srgbClr val="FF0000"/>
                </a:solidFill>
              </a:rPr>
              <a:t>Concurrent Education</a:t>
            </a:r>
          </a:p>
          <a:p>
            <a:pPr lvl="1"/>
            <a:r>
              <a:rPr lang="en-CA" dirty="0"/>
              <a:t>We are a leader in teacher education in Ontario.</a:t>
            </a:r>
          </a:p>
          <a:p>
            <a:pPr lvl="1"/>
            <a:endParaRPr lang="en-CA" dirty="0"/>
          </a:p>
          <a:p>
            <a:pPr lvl="1"/>
            <a:r>
              <a:rPr lang="en-CA" dirty="0"/>
              <a:t>Obtain your Bachelor of Science and Bachelor of Education degrees at the same time. </a:t>
            </a:r>
          </a:p>
          <a:p>
            <a:pPr lvl="1"/>
            <a:endParaRPr lang="en-CA" dirty="0"/>
          </a:p>
          <a:p>
            <a:pPr lvl="1"/>
            <a:r>
              <a:rPr lang="en-CA" dirty="0"/>
              <a:t>Consecutive program also available for students wishing to apply for Teacher’s College after obtaining their </a:t>
            </a:r>
            <a:r>
              <a:rPr lang="en-CA" dirty="0" err="1"/>
              <a:t>B.Sc</a:t>
            </a:r>
            <a:r>
              <a:rPr lang="en-CA" dirty="0"/>
              <a:t> in Mathematics.</a:t>
            </a:r>
          </a:p>
          <a:p>
            <a:pPr lvl="1"/>
            <a:endParaRPr lang="en-CA" dirty="0"/>
          </a:p>
          <a:p>
            <a:pPr lvl="1"/>
            <a:r>
              <a:rPr lang="en-CA" dirty="0"/>
              <a:t>Specialty courses for students pursuing teaching careers</a:t>
            </a:r>
          </a:p>
          <a:p>
            <a:pPr lvl="2"/>
            <a:r>
              <a:rPr lang="en-CA" dirty="0"/>
              <a:t>Euclidean and Non-Euclidean Geometry</a:t>
            </a:r>
          </a:p>
          <a:p>
            <a:pPr lvl="2"/>
            <a:r>
              <a:rPr lang="en-CA" dirty="0"/>
              <a:t>History of Mathematics </a:t>
            </a:r>
          </a:p>
          <a:p>
            <a:pPr lvl="2"/>
            <a:r>
              <a:rPr lang="en-CA" dirty="0"/>
              <a:t>Technology and Mathematics Education </a:t>
            </a:r>
          </a:p>
          <a:p>
            <a:endParaRPr lang="en-US" dirty="0"/>
          </a:p>
          <a:p>
            <a:pPr marL="342900" lvl="1" indent="0">
              <a:buNone/>
            </a:pPr>
            <a:endParaRPr lang="en-US" dirty="0"/>
          </a:p>
        </p:txBody>
      </p:sp>
      <p:pic>
        <p:nvPicPr>
          <p:cNvPr id="4" name="Audio Slide 12">
            <a:hlinkClick r:id="" action="ppaction://media"/>
            <a:extLst>
              <a:ext uri="{FF2B5EF4-FFF2-40B4-BE49-F238E27FC236}">
                <a16:creationId xmlns:a16="http://schemas.microsoft.com/office/drawing/2014/main" id="{DF7771B6-43A7-481A-89E7-3684135A92F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680901" y="4071169"/>
            <a:ext cx="304800" cy="304800"/>
          </a:xfrm>
          <a:prstGeom prst="rect">
            <a:avLst/>
          </a:prstGeom>
        </p:spPr>
      </p:pic>
    </p:spTree>
    <p:extLst>
      <p:ext uri="{BB962C8B-B14F-4D97-AF65-F5344CB8AC3E}">
        <p14:creationId xmlns:p14="http://schemas.microsoft.com/office/powerpoint/2010/main" val="1962670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368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Department of Mathematics &amp; </a:t>
            </a:r>
            <a:r>
              <a:rPr lang="en-US" sz="3600" dirty="0"/>
              <a:t>Statistics</a:t>
            </a:r>
            <a:br>
              <a:rPr lang="en-US" sz="3600" dirty="0"/>
            </a:br>
            <a:endParaRPr lang="en-US" dirty="0"/>
          </a:p>
        </p:txBody>
      </p:sp>
      <p:sp>
        <p:nvSpPr>
          <p:cNvPr id="3" name="Content Placeholder 2"/>
          <p:cNvSpPr>
            <a:spLocks noGrp="1"/>
          </p:cNvSpPr>
          <p:nvPr>
            <p:ph idx="1"/>
          </p:nvPr>
        </p:nvSpPr>
        <p:spPr>
          <a:xfrm>
            <a:off x="504394" y="1200151"/>
            <a:ext cx="8229600" cy="3394472"/>
          </a:xfrm>
        </p:spPr>
        <p:txBody>
          <a:bodyPr>
            <a:normAutofit fontScale="40000" lnSpcReduction="20000"/>
          </a:bodyPr>
          <a:lstStyle/>
          <a:p>
            <a:r>
              <a:rPr lang="en-US" sz="3500" b="1" dirty="0">
                <a:solidFill>
                  <a:srgbClr val="FF0000"/>
                </a:solidFill>
              </a:rPr>
              <a:t>Opportunities for student</a:t>
            </a:r>
            <a:r>
              <a:rPr lang="en-US" sz="3500" dirty="0">
                <a:solidFill>
                  <a:srgbClr val="FF0000"/>
                </a:solidFill>
              </a:rPr>
              <a:t>s</a:t>
            </a:r>
          </a:p>
          <a:p>
            <a:pPr lvl="1"/>
            <a:r>
              <a:rPr lang="en-CA" sz="3500" dirty="0"/>
              <a:t>Work for faculty or the Department earning money and valuable experience for your resume </a:t>
            </a:r>
          </a:p>
          <a:p>
            <a:pPr marL="342900" lvl="1" indent="0">
              <a:buNone/>
            </a:pPr>
            <a:endParaRPr lang="en-CA" sz="3500" dirty="0"/>
          </a:p>
          <a:p>
            <a:pPr lvl="1"/>
            <a:r>
              <a:rPr lang="en-CA" sz="3500" dirty="0"/>
              <a:t>Get involved:</a:t>
            </a:r>
          </a:p>
          <a:p>
            <a:pPr lvl="2"/>
            <a:r>
              <a:rPr lang="en-CA" sz="2800" dirty="0"/>
              <a:t>Volunteer outreach events</a:t>
            </a:r>
          </a:p>
          <a:p>
            <a:pPr lvl="2"/>
            <a:r>
              <a:rPr lang="en-CA" sz="2800" dirty="0"/>
              <a:t>Participate in peer-run activities</a:t>
            </a:r>
          </a:p>
          <a:p>
            <a:pPr lvl="2"/>
            <a:r>
              <a:rPr lang="en-CA" sz="2800" dirty="0"/>
              <a:t>Earn money as a student tutor</a:t>
            </a:r>
          </a:p>
          <a:p>
            <a:endParaRPr lang="en-CA" sz="3500" dirty="0"/>
          </a:p>
          <a:p>
            <a:r>
              <a:rPr lang="en-CA" sz="3500" b="1" dirty="0">
                <a:solidFill>
                  <a:srgbClr val="FF0000"/>
                </a:solidFill>
              </a:rPr>
              <a:t>Research with Faculty</a:t>
            </a:r>
            <a:br>
              <a:rPr lang="en-CA" sz="3500" dirty="0"/>
            </a:br>
            <a:endParaRPr lang="en-CA" sz="3500" dirty="0"/>
          </a:p>
          <a:p>
            <a:pPr lvl="1"/>
            <a:r>
              <a:rPr lang="en-CA" sz="3500" dirty="0"/>
              <a:t>Work with top Mathematics and Statistics researchers in Canada</a:t>
            </a:r>
            <a:br>
              <a:rPr lang="en-CA" sz="3500" dirty="0"/>
            </a:br>
            <a:r>
              <a:rPr lang="en-CA" sz="3500" dirty="0"/>
              <a:t> </a:t>
            </a:r>
          </a:p>
          <a:p>
            <a:pPr lvl="1"/>
            <a:r>
              <a:rPr lang="en-CA" sz="3500" dirty="0"/>
              <a:t>Undergraduate research opportunities and individual attention from faculty provide a rich and personalized learning environment</a:t>
            </a:r>
            <a:br>
              <a:rPr lang="en-CA" sz="3500" dirty="0"/>
            </a:br>
            <a:endParaRPr lang="en-CA" sz="3500" dirty="0"/>
          </a:p>
          <a:p>
            <a:pPr lvl="1"/>
            <a:r>
              <a:rPr lang="en-CA" sz="3500" dirty="0"/>
              <a:t>Some of our students have obtained </a:t>
            </a:r>
            <a:r>
              <a:rPr lang="en-CA" sz="3500" b="1" dirty="0"/>
              <a:t>NSERC USRA</a:t>
            </a:r>
            <a:r>
              <a:rPr lang="en-CA" sz="3500" dirty="0"/>
              <a:t> grants to fund their undergraduate research. You may too!</a:t>
            </a:r>
            <a:endParaRPr lang="en-US" sz="3500" dirty="0"/>
          </a:p>
          <a:p>
            <a:pPr marL="342900" lvl="1" indent="0">
              <a:buNone/>
            </a:pPr>
            <a:endParaRPr lang="en-US" dirty="0"/>
          </a:p>
        </p:txBody>
      </p:sp>
      <p:pic>
        <p:nvPicPr>
          <p:cNvPr id="4" name="Audio Slide 13">
            <a:hlinkClick r:id="" action="ppaction://media"/>
            <a:extLst>
              <a:ext uri="{FF2B5EF4-FFF2-40B4-BE49-F238E27FC236}">
                <a16:creationId xmlns:a16="http://schemas.microsoft.com/office/drawing/2014/main" id="{78BB2579-4964-4711-A4B1-F79A5CA9824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733994" y="3943349"/>
            <a:ext cx="304800" cy="304800"/>
          </a:xfrm>
          <a:prstGeom prst="rect">
            <a:avLst/>
          </a:prstGeom>
        </p:spPr>
      </p:pic>
    </p:spTree>
    <p:extLst>
      <p:ext uri="{BB962C8B-B14F-4D97-AF65-F5344CB8AC3E}">
        <p14:creationId xmlns:p14="http://schemas.microsoft.com/office/powerpoint/2010/main" val="3060067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56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Department of Mathematics &amp; </a:t>
            </a:r>
            <a:r>
              <a:rPr lang="en-US" sz="3600" dirty="0"/>
              <a:t>Statistics</a:t>
            </a:r>
            <a:br>
              <a:rPr lang="en-US" sz="3600" dirty="0"/>
            </a:br>
            <a:endParaRPr lang="en-US" dirty="0"/>
          </a:p>
        </p:txBody>
      </p:sp>
      <p:sp>
        <p:nvSpPr>
          <p:cNvPr id="3" name="Content Placeholder 2"/>
          <p:cNvSpPr>
            <a:spLocks noGrp="1"/>
          </p:cNvSpPr>
          <p:nvPr>
            <p:ph idx="1"/>
          </p:nvPr>
        </p:nvSpPr>
        <p:spPr>
          <a:xfrm>
            <a:off x="504394" y="1200151"/>
            <a:ext cx="8229600" cy="3394472"/>
          </a:xfrm>
        </p:spPr>
        <p:txBody>
          <a:bodyPr>
            <a:normAutofit fontScale="62500" lnSpcReduction="20000"/>
          </a:bodyPr>
          <a:lstStyle/>
          <a:p>
            <a:r>
              <a:rPr lang="en-US" sz="3300" dirty="0"/>
              <a:t>Many other reasons to choose us including</a:t>
            </a:r>
            <a:br>
              <a:rPr lang="en-US" sz="3300" dirty="0"/>
            </a:br>
            <a:endParaRPr lang="en-US" sz="3300" dirty="0"/>
          </a:p>
          <a:p>
            <a:pPr lvl="1"/>
            <a:r>
              <a:rPr lang="en-US" sz="2900" dirty="0"/>
              <a:t>Innovative courses</a:t>
            </a:r>
            <a:br>
              <a:rPr lang="en-US" sz="2900" dirty="0"/>
            </a:br>
            <a:endParaRPr lang="en-US" sz="2900" dirty="0"/>
          </a:p>
          <a:p>
            <a:pPr lvl="1"/>
            <a:r>
              <a:rPr lang="en-US" sz="2900" dirty="0"/>
              <a:t>Integrate Technologies in Mathematics and Statistics</a:t>
            </a:r>
          </a:p>
          <a:p>
            <a:pPr lvl="1"/>
            <a:endParaRPr lang="en-US" sz="2900" dirty="0"/>
          </a:p>
          <a:p>
            <a:pPr lvl="1"/>
            <a:r>
              <a:rPr lang="en-US" sz="2900" dirty="0"/>
              <a:t>Experiential opportunities including co-op</a:t>
            </a:r>
          </a:p>
          <a:p>
            <a:pPr lvl="1"/>
            <a:endParaRPr lang="en-US" sz="2900" dirty="0"/>
          </a:p>
          <a:p>
            <a:pPr lvl="1"/>
            <a:r>
              <a:rPr lang="en-US" sz="2900" dirty="0"/>
              <a:t>Collaborative Culture and Individual one-on-one attention</a:t>
            </a:r>
          </a:p>
          <a:p>
            <a:pPr lvl="1"/>
            <a:endParaRPr lang="en-US" sz="2900" dirty="0"/>
          </a:p>
          <a:p>
            <a:pPr lvl="1"/>
            <a:r>
              <a:rPr lang="en-US" sz="2900" dirty="0"/>
              <a:t>Mathematics Learning Centre</a:t>
            </a:r>
            <a:br>
              <a:rPr lang="en-US" sz="2900" dirty="0"/>
            </a:br>
            <a:endParaRPr lang="en-US" sz="2900" dirty="0"/>
          </a:p>
          <a:p>
            <a:pPr marL="342900" lvl="1" indent="0">
              <a:buNone/>
            </a:pPr>
            <a:endParaRPr lang="en-US" dirty="0"/>
          </a:p>
        </p:txBody>
      </p:sp>
      <p:pic>
        <p:nvPicPr>
          <p:cNvPr id="4" name="Picture 2">
            <a:extLst>
              <a:ext uri="{FF2B5EF4-FFF2-40B4-BE49-F238E27FC236}">
                <a16:creationId xmlns:a16="http://schemas.microsoft.com/office/drawing/2014/main" id="{20C7C157-B474-4401-880E-AA237C41E6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2703" y="1079952"/>
            <a:ext cx="2088517" cy="1491798"/>
          </a:xfrm>
          <a:prstGeom prst="rect">
            <a:avLst/>
          </a:prstGeom>
          <a:noFill/>
          <a:extLst>
            <a:ext uri="{909E8E84-426E-40DD-AFC4-6F175D3DCCD1}">
              <a14:hiddenFill xmlns:a14="http://schemas.microsoft.com/office/drawing/2010/main">
                <a:solidFill>
                  <a:srgbClr val="FFFFFF"/>
                </a:solidFill>
              </a14:hiddenFill>
            </a:ext>
          </a:extLst>
        </p:spPr>
      </p:pic>
      <p:pic>
        <p:nvPicPr>
          <p:cNvPr id="5" name="Audio Slide 14">
            <a:hlinkClick r:id="" action="ppaction://media"/>
            <a:extLst>
              <a:ext uri="{FF2B5EF4-FFF2-40B4-BE49-F238E27FC236}">
                <a16:creationId xmlns:a16="http://schemas.microsoft.com/office/drawing/2014/main" id="{91C6CB3C-CECF-4DE0-BBF7-4F3482CC019B}"/>
              </a:ext>
            </a:extLst>
          </p:cNvPr>
          <p:cNvPicPr>
            <a:picLocks noChangeAspect="1"/>
          </p:cNvPicPr>
          <p:nvPr>
            <a:audioFile r:link="rId1"/>
            <p:extLst>
              <p:ext uri="{DAA4B4D4-6D71-4841-9C94-3DE7FCFB9230}">
                <p14:media xmlns:p14="http://schemas.microsoft.com/office/powerpoint/2010/main" r:embed="rId2">
                  <p14:trim st="397" end="61528.8435"/>
                </p14:media>
              </p:ext>
            </p:extLst>
          </p:nvPr>
        </p:nvPicPr>
        <p:blipFill>
          <a:blip r:embed="rId5"/>
          <a:stretch>
            <a:fillRect/>
          </a:stretch>
        </p:blipFill>
        <p:spPr>
          <a:xfrm>
            <a:off x="8700207" y="4106566"/>
            <a:ext cx="304800" cy="304800"/>
          </a:xfrm>
          <a:prstGeom prst="rect">
            <a:avLst/>
          </a:prstGeom>
        </p:spPr>
      </p:pic>
    </p:spTree>
    <p:extLst>
      <p:ext uri="{BB962C8B-B14F-4D97-AF65-F5344CB8AC3E}">
        <p14:creationId xmlns:p14="http://schemas.microsoft.com/office/powerpoint/2010/main" val="3944778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70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a:t>Department of Mathematics &amp; </a:t>
            </a:r>
            <a:r>
              <a:rPr lang="en-US" sz="3600"/>
              <a:t>Statistics</a:t>
            </a:r>
            <a:br>
              <a:rPr lang="en-US" sz="3600"/>
            </a:br>
            <a:endParaRPr lang="en-US" dirty="0"/>
          </a:p>
        </p:txBody>
      </p:sp>
      <p:sp>
        <p:nvSpPr>
          <p:cNvPr id="4" name="Content Placeholder 2">
            <a:extLst>
              <a:ext uri="{FF2B5EF4-FFF2-40B4-BE49-F238E27FC236}">
                <a16:creationId xmlns:a16="http://schemas.microsoft.com/office/drawing/2014/main" id="{D03F243A-23D3-4465-9F1A-4FF2F6C3F64A}"/>
              </a:ext>
            </a:extLst>
          </p:cNvPr>
          <p:cNvSpPr txBox="1">
            <a:spLocks/>
          </p:cNvSpPr>
          <p:nvPr/>
        </p:nvSpPr>
        <p:spPr>
          <a:xfrm>
            <a:off x="504394" y="1200151"/>
            <a:ext cx="8229600" cy="3394472"/>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Trebuchet MS"/>
                <a:ea typeface="+mn-ea"/>
                <a:cs typeface="Trebuchet MS"/>
              </a:defRPr>
            </a:lvl1pPr>
            <a:lvl2pPr marL="557213" indent="-214313" algn="l" defTabSz="342900" rtl="0" eaLnBrk="1" latinLnBrk="0" hangingPunct="1">
              <a:spcBef>
                <a:spcPct val="20000"/>
              </a:spcBef>
              <a:buFont typeface="Arial"/>
              <a:buChar char="–"/>
              <a:defRPr sz="2100" kern="1200">
                <a:solidFill>
                  <a:schemeClr val="tx1"/>
                </a:solidFill>
                <a:latin typeface="Trebuchet MS"/>
                <a:ea typeface="+mn-ea"/>
                <a:cs typeface="Trebuchet MS"/>
              </a:defRPr>
            </a:lvl2pPr>
            <a:lvl3pPr marL="857250" indent="-171450" algn="l" defTabSz="342900" rtl="0" eaLnBrk="1" latinLnBrk="0" hangingPunct="1">
              <a:spcBef>
                <a:spcPct val="20000"/>
              </a:spcBef>
              <a:buFont typeface="Arial"/>
              <a:buChar char="•"/>
              <a:defRPr sz="1800" kern="1200">
                <a:solidFill>
                  <a:schemeClr val="tx1"/>
                </a:solidFill>
                <a:latin typeface="Trebuchet MS"/>
                <a:ea typeface="+mn-ea"/>
                <a:cs typeface="Trebuchet MS"/>
              </a:defRPr>
            </a:lvl3pPr>
            <a:lvl4pPr marL="1200150" indent="-171450" algn="l" defTabSz="342900" rtl="0" eaLnBrk="1" latinLnBrk="0" hangingPunct="1">
              <a:spcBef>
                <a:spcPct val="20000"/>
              </a:spcBef>
              <a:buFont typeface="Arial"/>
              <a:buChar char="–"/>
              <a:defRPr sz="1500" kern="1200">
                <a:solidFill>
                  <a:schemeClr val="tx1"/>
                </a:solidFill>
                <a:latin typeface="Trebuchet MS"/>
                <a:ea typeface="+mn-ea"/>
                <a:cs typeface="Trebuchet MS"/>
              </a:defRPr>
            </a:lvl4pPr>
            <a:lvl5pPr marL="1543050" indent="-171450" algn="l" defTabSz="342900" rtl="0" eaLnBrk="1" latinLnBrk="0" hangingPunct="1">
              <a:spcBef>
                <a:spcPct val="20000"/>
              </a:spcBef>
              <a:buFont typeface="Arial"/>
              <a:buChar char="»"/>
              <a:defRPr sz="1500" kern="1200">
                <a:solidFill>
                  <a:schemeClr val="tx1"/>
                </a:solidFill>
                <a:latin typeface="Trebuchet MS"/>
                <a:ea typeface="+mn-ea"/>
                <a:cs typeface="Trebuchet M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US" dirty="0"/>
              <a:t>We’re proud of our Undergraduate and Graduate Students</a:t>
            </a:r>
          </a:p>
          <a:p>
            <a:endParaRPr lang="en-US" sz="1400" dirty="0"/>
          </a:p>
          <a:p>
            <a:r>
              <a:rPr lang="en-US" dirty="0"/>
              <a:t>Many have been recognized for their contributions including </a:t>
            </a:r>
          </a:p>
          <a:p>
            <a:pPr lvl="2"/>
            <a:r>
              <a:rPr lang="en-US" dirty="0"/>
              <a:t>2018 Provincial University Co-op Student Award</a:t>
            </a:r>
          </a:p>
          <a:p>
            <a:pPr lvl="2"/>
            <a:r>
              <a:rPr lang="en-US" dirty="0"/>
              <a:t>Board of Trustees Spirit of Brock Medal (multiple times)</a:t>
            </a:r>
          </a:p>
          <a:p>
            <a:pPr lvl="2"/>
            <a:r>
              <a:rPr lang="en-US" dirty="0"/>
              <a:t>Undergraduate and Graduate Scholarships including NSERC and OGS</a:t>
            </a:r>
          </a:p>
          <a:p>
            <a:endParaRPr lang="en-US" dirty="0"/>
          </a:p>
          <a:p>
            <a:pPr marL="342900" lvl="1" indent="0">
              <a:buFont typeface="Arial"/>
              <a:buNone/>
            </a:pPr>
            <a:endParaRPr lang="en-US" dirty="0"/>
          </a:p>
        </p:txBody>
      </p:sp>
      <p:pic>
        <p:nvPicPr>
          <p:cNvPr id="3" name="Audio Slide 15">
            <a:hlinkClick r:id="" action="ppaction://media"/>
            <a:extLst>
              <a:ext uri="{FF2B5EF4-FFF2-40B4-BE49-F238E27FC236}">
                <a16:creationId xmlns:a16="http://schemas.microsoft.com/office/drawing/2014/main" id="{D9D13D3C-A1A5-4D2C-87AA-A16B1B984D1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686800" y="3943349"/>
            <a:ext cx="304800" cy="304800"/>
          </a:xfrm>
          <a:prstGeom prst="rect">
            <a:avLst/>
          </a:prstGeom>
        </p:spPr>
      </p:pic>
    </p:spTree>
    <p:extLst>
      <p:ext uri="{BB962C8B-B14F-4D97-AF65-F5344CB8AC3E}">
        <p14:creationId xmlns:p14="http://schemas.microsoft.com/office/powerpoint/2010/main" val="3850613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52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9128" y="-50800"/>
            <a:ext cx="9144000" cy="514350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5" name="TextBox 4"/>
          <p:cNvSpPr txBox="1"/>
          <p:nvPr/>
        </p:nvSpPr>
        <p:spPr>
          <a:xfrm>
            <a:off x="2589816" y="3124695"/>
            <a:ext cx="4042625" cy="1908215"/>
          </a:xfrm>
          <a:prstGeom prst="rect">
            <a:avLst/>
          </a:prstGeom>
          <a:noFill/>
        </p:spPr>
        <p:txBody>
          <a:bodyPr wrap="square" rtlCol="0">
            <a:spAutoFit/>
          </a:bodyPr>
          <a:lstStyle/>
          <a:p>
            <a:pPr algn="ctr"/>
            <a:r>
              <a:rPr lang="en-US" sz="3600" dirty="0">
                <a:solidFill>
                  <a:schemeClr val="bg1"/>
                </a:solidFill>
                <a:latin typeface="Trebuchet MS"/>
                <a:cs typeface="Trebuchet MS"/>
              </a:rPr>
              <a:t>Contact us:</a:t>
            </a:r>
          </a:p>
          <a:p>
            <a:pPr algn="ctr"/>
            <a:r>
              <a:rPr lang="en-CA" sz="3200" dirty="0">
                <a:hlinkClick r:id="rId5"/>
              </a:rPr>
              <a:t>mathchair@brocku.ca</a:t>
            </a:r>
            <a:endParaRPr lang="en-CA" sz="3200" dirty="0"/>
          </a:p>
          <a:p>
            <a:pPr algn="ctr"/>
            <a:r>
              <a:rPr lang="en-CA" dirty="0">
                <a:solidFill>
                  <a:schemeClr val="bg1"/>
                </a:solidFill>
              </a:rPr>
              <a:t>or</a:t>
            </a:r>
            <a:endParaRPr lang="en-CA" sz="3200" dirty="0">
              <a:solidFill>
                <a:schemeClr val="bg1"/>
              </a:solidFill>
            </a:endParaRPr>
          </a:p>
          <a:p>
            <a:pPr algn="ctr"/>
            <a:r>
              <a:rPr lang="en-CA" sz="3200" dirty="0">
                <a:hlinkClick r:id="rId6"/>
              </a:rPr>
              <a:t>nmarshall@brocku.ca</a:t>
            </a:r>
            <a:r>
              <a:rPr lang="en-CA" sz="3200" dirty="0"/>
              <a:t> </a:t>
            </a:r>
          </a:p>
        </p:txBody>
      </p:sp>
      <p:pic>
        <p:nvPicPr>
          <p:cNvPr id="9" name="Picture 8"/>
          <p:cNvPicPr>
            <a:picLocks noChangeAspect="1"/>
          </p:cNvPicPr>
          <p:nvPr/>
        </p:nvPicPr>
        <p:blipFill>
          <a:blip r:embed="rId7"/>
          <a:stretch>
            <a:fillRect/>
          </a:stretch>
        </p:blipFill>
        <p:spPr>
          <a:xfrm>
            <a:off x="7631227" y="4430785"/>
            <a:ext cx="1186523" cy="718158"/>
          </a:xfrm>
          <a:prstGeom prst="rect">
            <a:avLst/>
          </a:prstGeom>
        </p:spPr>
      </p:pic>
      <p:pic>
        <p:nvPicPr>
          <p:cNvPr id="3074" name="Picture 2">
            <a:extLst>
              <a:ext uri="{FF2B5EF4-FFF2-40B4-BE49-F238E27FC236}">
                <a16:creationId xmlns:a16="http://schemas.microsoft.com/office/drawing/2014/main" id="{DE8DE8F4-5A57-4E7B-BC49-427A2B2293D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11558" y="262202"/>
            <a:ext cx="4255167" cy="2600291"/>
          </a:xfrm>
          <a:prstGeom prst="rect">
            <a:avLst/>
          </a:prstGeom>
          <a:noFill/>
          <a:extLst>
            <a:ext uri="{909E8E84-426E-40DD-AFC4-6F175D3DCCD1}">
              <a14:hiddenFill xmlns:a14="http://schemas.microsoft.com/office/drawing/2010/main">
                <a:solidFill>
                  <a:srgbClr val="FFFFFF"/>
                </a:solidFill>
              </a14:hiddenFill>
            </a:ext>
          </a:extLst>
        </p:spPr>
      </p:pic>
      <p:pic>
        <p:nvPicPr>
          <p:cNvPr id="2" name="Audio Slide 16">
            <a:hlinkClick r:id="" action="ppaction://media"/>
            <a:extLst>
              <a:ext uri="{FF2B5EF4-FFF2-40B4-BE49-F238E27FC236}">
                <a16:creationId xmlns:a16="http://schemas.microsoft.com/office/drawing/2014/main" id="{BAAC558A-2035-4267-9626-4C77C31B2BEF}"/>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608142" y="4078802"/>
            <a:ext cx="304800" cy="304800"/>
          </a:xfrm>
          <a:prstGeom prst="rect">
            <a:avLst/>
          </a:prstGeom>
        </p:spPr>
      </p:pic>
    </p:spTree>
    <p:extLst>
      <p:ext uri="{BB962C8B-B14F-4D97-AF65-F5344CB8AC3E}">
        <p14:creationId xmlns:p14="http://schemas.microsoft.com/office/powerpoint/2010/main" val="3094623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628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bec12f29-17c3-4258-b6e3-ecfed8f4bd85">SZNU6RKXDN47-34986253-54</_dlc_DocId>
    <_dlc_DocIdUrl xmlns="bec12f29-17c3-4258-b6e3-ecfed8f4bd85">
      <Url>https://brocku.sharepoint.com/marketing-communications/_layouts/15/DocIdRedir.aspx?ID=SZNU6RKXDN47-34986253-54</Url>
      <Description>SZNU6RKXDN47-34986253-54</Description>
    </_dlc_DocIdUrl>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86633D91AFD4C49878B27D3CC644E96" ma:contentTypeVersion="58" ma:contentTypeDescription="Create a new document." ma:contentTypeScope="" ma:versionID="f3ef1f9f122548532b82dcf7289add44">
  <xsd:schema xmlns:xsd="http://www.w3.org/2001/XMLSchema" xmlns:xs="http://www.w3.org/2001/XMLSchema" xmlns:p="http://schemas.microsoft.com/office/2006/metadata/properties" xmlns:ns2="bec12f29-17c3-4258-b6e3-ecfed8f4bd85" xmlns:ns3="da0e5979-7d2b-4b80-9e45-ba0f100b450a" targetNamespace="http://schemas.microsoft.com/office/2006/metadata/properties" ma:root="true" ma:fieldsID="bf9612568426a8ccece7f438590a3b36" ns2:_="" ns3:_="">
    <xsd:import namespace="bec12f29-17c3-4258-b6e3-ecfed8f4bd85"/>
    <xsd:import namespace="da0e5979-7d2b-4b80-9e45-ba0f100b450a"/>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c12f29-17c3-4258-b6e3-ecfed8f4bd8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a0e5979-7d2b-4b80-9e45-ba0f100b450a"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C4F372F0-B7EE-4513-938A-E93242AD9B01}">
  <ds:schemaRefs>
    <ds:schemaRef ds:uri="http://schemas.microsoft.com/sharepoint/v3/contenttype/forms"/>
  </ds:schemaRefs>
</ds:datastoreItem>
</file>

<file path=customXml/itemProps2.xml><?xml version="1.0" encoding="utf-8"?>
<ds:datastoreItem xmlns:ds="http://schemas.openxmlformats.org/officeDocument/2006/customXml" ds:itemID="{C9EB57DF-EADA-43FE-AB08-C722B90593C5}">
  <ds:schemaRefs>
    <ds:schemaRef ds:uri="http://schemas.microsoft.com/office/2006/metadata/properties"/>
    <ds:schemaRef ds:uri="http://schemas.microsoft.com/office/infopath/2007/PartnerControls"/>
    <ds:schemaRef ds:uri="bec12f29-17c3-4258-b6e3-ecfed8f4bd85"/>
  </ds:schemaRefs>
</ds:datastoreItem>
</file>

<file path=customXml/itemProps3.xml><?xml version="1.0" encoding="utf-8"?>
<ds:datastoreItem xmlns:ds="http://schemas.openxmlformats.org/officeDocument/2006/customXml" ds:itemID="{AAE10A32-8904-459F-81C8-00F513BDFB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c12f29-17c3-4258-b6e3-ecfed8f4bd85"/>
    <ds:schemaRef ds:uri="da0e5979-7d2b-4b80-9e45-ba0f100b45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C2D6AC02-6025-4E57-8688-69C15C195DF8}">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15878</TotalTime>
  <Words>912</Words>
  <Application>Microsoft Office PowerPoint</Application>
  <PresentationFormat>On-screen Show (16:9)</PresentationFormat>
  <Paragraphs>117</Paragraphs>
  <Slides>16</Slides>
  <Notes>4</Notes>
  <HiddenSlides>0</HiddenSlides>
  <MMClips>14</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Trebuchet MS</vt:lpstr>
      <vt:lpstr>Office Theme</vt:lpstr>
      <vt:lpstr>PowerPoint Presentation</vt:lpstr>
      <vt:lpstr>PowerPoint Presentation</vt:lpstr>
      <vt:lpstr>Department of Mathematics &amp; Statistics </vt:lpstr>
      <vt:lpstr>Department of Mathematics &amp; Statistics </vt:lpstr>
      <vt:lpstr>Department of Mathematics &amp; Statistics</vt:lpstr>
      <vt:lpstr>Department of Mathematics &amp; Statistics Department of Mathematics &amp; Statistics</vt:lpstr>
      <vt:lpstr>Department of Mathematics &amp; Statistics </vt:lpstr>
      <vt:lpstr>Department of Mathematics &amp; Statistics </vt:lpstr>
      <vt:lpstr>Department of Mathematics &amp; Statistics</vt:lpstr>
      <vt:lpstr>PowerPoint Presentation</vt:lpstr>
      <vt:lpstr>Department of Mathematics &amp; Statistics </vt:lpstr>
      <vt:lpstr>Department of Mathematics &amp; Statistics </vt:lpstr>
      <vt:lpstr>Department of Mathematics &amp; Statistics </vt:lpstr>
      <vt:lpstr>Department of Mathematics &amp; Statistics </vt:lpstr>
      <vt:lpstr>Department of Mathematics &amp; Statistics </vt:lpstr>
      <vt:lpstr>PowerPoint Presentation</vt:lpstr>
    </vt:vector>
  </TitlesOfParts>
  <Company>Brock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@brockuniversity</dc:title>
  <dc:creator>Jocelyn Titone</dc:creator>
  <cp:lastModifiedBy>Neil Marshall</cp:lastModifiedBy>
  <cp:revision>278</cp:revision>
  <cp:lastPrinted>2013-12-19T19:41:39Z</cp:lastPrinted>
  <dcterms:created xsi:type="dcterms:W3CDTF">2012-02-02T20:11:44Z</dcterms:created>
  <dcterms:modified xsi:type="dcterms:W3CDTF">2021-10-04T12:44:17Z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0x010100086633D91AFD4C49878B27D3CC644E96</vt:lpwstr>
  </property>
  <property fmtid="{D5CDD505-2E9C-101B-9397-08002B2CF9AE}" pid="3" name="_dlc_DocIdItemGuid">
    <vt:lpwstr>78bd08b4-bc56-4c94-8ca3-5db511244a72</vt:lpwstr>
  </property>
</Properties>
</file>