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3.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5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11.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309" r:id="rId5"/>
    <p:sldId id="268" r:id="rId6"/>
    <p:sldId id="270" r:id="rId7"/>
    <p:sldId id="293" r:id="rId8"/>
    <p:sldId id="274" r:id="rId9"/>
    <p:sldId id="294" r:id="rId10"/>
    <p:sldId id="292" r:id="rId11"/>
    <p:sldId id="295" r:id="rId12"/>
    <p:sldId id="271" r:id="rId13"/>
    <p:sldId id="296" r:id="rId14"/>
    <p:sldId id="272" r:id="rId15"/>
    <p:sldId id="297" r:id="rId16"/>
    <p:sldId id="275" r:id="rId17"/>
    <p:sldId id="298" r:id="rId18"/>
    <p:sldId id="269" r:id="rId19"/>
    <p:sldId id="276" r:id="rId20"/>
    <p:sldId id="273" r:id="rId21"/>
    <p:sldId id="266" r:id="rId22"/>
    <p:sldId id="277" r:id="rId23"/>
    <p:sldId id="280" r:id="rId24"/>
    <p:sldId id="278" r:id="rId25"/>
    <p:sldId id="299" r:id="rId26"/>
    <p:sldId id="281" r:id="rId27"/>
    <p:sldId id="279" r:id="rId28"/>
    <p:sldId id="282" r:id="rId29"/>
    <p:sldId id="287" r:id="rId30"/>
    <p:sldId id="288" r:id="rId31"/>
    <p:sldId id="300" r:id="rId32"/>
    <p:sldId id="284" r:id="rId33"/>
    <p:sldId id="301" r:id="rId34"/>
    <p:sldId id="283" r:id="rId35"/>
    <p:sldId id="310" r:id="rId36"/>
    <p:sldId id="302" r:id="rId37"/>
    <p:sldId id="285" r:id="rId38"/>
    <p:sldId id="286" r:id="rId39"/>
    <p:sldId id="303" r:id="rId40"/>
    <p:sldId id="290" r:id="rId41"/>
    <p:sldId id="289" r:id="rId42"/>
    <p:sldId id="314" r:id="rId43"/>
    <p:sldId id="312" r:id="rId44"/>
    <p:sldId id="313" r:id="rId45"/>
    <p:sldId id="311" r:id="rId46"/>
    <p:sldId id="291" r:id="rId47"/>
    <p:sldId id="259" r:id="rId48"/>
    <p:sldId id="306" r:id="rId49"/>
    <p:sldId id="308" r:id="rId50"/>
    <p:sldId id="267" r:id="rId51"/>
    <p:sldId id="304" r:id="rId52"/>
    <p:sldId id="305" r:id="rId53"/>
    <p:sldId id="307"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3" autoAdjust="0"/>
    <p:restoredTop sz="94660"/>
  </p:normalViewPr>
  <p:slideViewPr>
    <p:cSldViewPr>
      <p:cViewPr varScale="1">
        <p:scale>
          <a:sx n="55" d="100"/>
          <a:sy n="55" d="100"/>
        </p:scale>
        <p:origin x="1277" y="43"/>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customXml" Target="../customXml/item3.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32A53311-13CD-4525-AC9B-F105AED1B4F8}" type="datetimeFigureOut">
              <a:rPr lang="en-CA" smtClean="0"/>
              <a:t>21/03/2018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1557347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2A53311-13CD-4525-AC9B-F105AED1B4F8}" type="datetimeFigureOut">
              <a:rPr lang="en-CA" smtClean="0"/>
              <a:t>21/03/2018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758236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A53311-13CD-4525-AC9B-F105AED1B4F8}" type="datetimeFigureOut">
              <a:rPr lang="en-CA" smtClean="0"/>
              <a:t>21/03/2018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2626128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32A53311-13CD-4525-AC9B-F105AED1B4F8}" type="datetimeFigureOut">
              <a:rPr lang="en-CA" smtClean="0"/>
              <a:t>21/03/2018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45468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32A53311-13CD-4525-AC9B-F105AED1B4F8}" type="datetimeFigureOut">
              <a:rPr lang="en-CA" smtClean="0"/>
              <a:t>21/03/2018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3119619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32A53311-13CD-4525-AC9B-F105AED1B4F8}" type="datetimeFigureOut">
              <a:rPr lang="en-CA" smtClean="0"/>
              <a:t>21/03/2018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2009050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A53311-13CD-4525-AC9B-F105AED1B4F8}" type="datetimeFigureOut">
              <a:rPr lang="en-CA" smtClean="0"/>
              <a:t>21/03/2018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3548668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A53311-13CD-4525-AC9B-F105AED1B4F8}" type="datetimeFigureOut">
              <a:rPr lang="en-CA" smtClean="0"/>
              <a:t>21/03/2018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1288284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A53311-13CD-4525-AC9B-F105AED1B4F8}" type="datetimeFigureOut">
              <a:rPr lang="en-CA" smtClean="0"/>
              <a:t>21/03/2018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1932601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2A53311-13CD-4525-AC9B-F105AED1B4F8}" type="datetimeFigureOut">
              <a:rPr lang="en-CA" smtClean="0"/>
              <a:t>21/03/2018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3712647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2A53311-13CD-4525-AC9B-F105AED1B4F8}" type="datetimeFigureOut">
              <a:rPr lang="en-CA" smtClean="0"/>
              <a:t>21/03/2018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0738413-5F9B-4033-83CC-7C1D7F850407}" type="slidenum">
              <a:rPr lang="en-CA" smtClean="0"/>
              <a:t>‹#›</a:t>
            </a:fld>
            <a:endParaRPr lang="en-CA"/>
          </a:p>
        </p:txBody>
      </p:sp>
    </p:spTree>
    <p:extLst>
      <p:ext uri="{BB962C8B-B14F-4D97-AF65-F5344CB8AC3E}">
        <p14:creationId xmlns:p14="http://schemas.microsoft.com/office/powerpoint/2010/main" val="422577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A53311-13CD-4525-AC9B-F105AED1B4F8}" type="datetimeFigureOut">
              <a:rPr lang="en-CA" smtClean="0"/>
              <a:t>21/03/2018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738413-5F9B-4033-83CC-7C1D7F850407}" type="slidenum">
              <a:rPr lang="en-CA" smtClean="0"/>
              <a:t>‹#›</a:t>
            </a:fld>
            <a:endParaRPr lang="en-CA"/>
          </a:p>
        </p:txBody>
      </p:sp>
    </p:spTree>
    <p:extLst>
      <p:ext uri="{BB962C8B-B14F-4D97-AF65-F5344CB8AC3E}">
        <p14:creationId xmlns:p14="http://schemas.microsoft.com/office/powerpoint/2010/main" val="3385314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opRMrEfAIiI" TargetMode="Externa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lc7scxvKQOo" TargetMode="Externa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PWVN3Rq4gzw" TargetMode="Externa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IrPL-2ZUioc" TargetMode="External"/><Relationship Id="rId4" Type="http://schemas.openxmlformats.org/officeDocument/2006/relationships/image" Target="../media/image10.jpeg"/></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Mr1nT0_n_FM" TargetMode="Externa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uff6oAF-XY4" TargetMode="External"/><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i6ZoyZDm-jI" TargetMode="External"/><Relationship Id="rId4" Type="http://schemas.openxmlformats.org/officeDocument/2006/relationships/image" Target="../media/image11.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UxuB7HKTCHg" TargetMode="External"/><Relationship Id="rId4" Type="http://schemas.openxmlformats.org/officeDocument/2006/relationships/image" Target="../media/image12.jpeg"/></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851920" y="692696"/>
            <a:ext cx="5112568" cy="4093428"/>
          </a:xfrm>
          <a:prstGeom prst="rect">
            <a:avLst/>
          </a:prstGeom>
          <a:noFill/>
        </p:spPr>
        <p:txBody>
          <a:bodyPr wrap="square" rtlCol="0">
            <a:spAutoFit/>
          </a:bodyPr>
          <a:lstStyle/>
          <a:p>
            <a:r>
              <a:rPr lang="en-CA" sz="3200" b="1" dirty="0">
                <a:solidFill>
                  <a:srgbClr val="FF0000"/>
                </a:solidFill>
                <a:latin typeface="Trebuchet MS" panose="020B0603020202020204" pitchFamily="34" charset="0"/>
              </a:rPr>
              <a:t>Brock’s Cyber Security </a:t>
            </a:r>
          </a:p>
          <a:p>
            <a:r>
              <a:rPr lang="en-CA" sz="3200" b="1" dirty="0">
                <a:solidFill>
                  <a:srgbClr val="FF0000"/>
                </a:solidFill>
                <a:latin typeface="Trebuchet MS" panose="020B0603020202020204" pitchFamily="34" charset="0"/>
              </a:rPr>
              <a:t>Awareness Committee</a:t>
            </a:r>
          </a:p>
          <a:p>
            <a:r>
              <a:rPr lang="en-CA" sz="3200" b="1" dirty="0">
                <a:solidFill>
                  <a:srgbClr val="FF0000"/>
                </a:solidFill>
                <a:latin typeface="Trebuchet MS" panose="020B0603020202020204" pitchFamily="34" charset="0"/>
              </a:rPr>
              <a:t>Presents:</a:t>
            </a:r>
          </a:p>
          <a:p>
            <a:endParaRPr lang="en-CA" sz="3200" b="1" dirty="0">
              <a:solidFill>
                <a:srgbClr val="FF0000"/>
              </a:solidFill>
              <a:latin typeface="Trebuchet MS" panose="020B0603020202020204" pitchFamily="34" charset="0"/>
            </a:endParaRPr>
          </a:p>
          <a:p>
            <a:r>
              <a:rPr lang="en-CA" sz="6600" b="1" dirty="0">
                <a:solidFill>
                  <a:schemeClr val="accent6">
                    <a:lumMod val="75000"/>
                  </a:schemeClr>
                </a:solidFill>
                <a:latin typeface="Trebuchet MS" panose="020B0603020202020204" pitchFamily="34" charset="0"/>
              </a:rPr>
              <a:t>Social Engineering</a:t>
            </a:r>
          </a:p>
        </p:txBody>
      </p:sp>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630762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01018"/>
            <a:ext cx="8229600" cy="1440160"/>
          </a:xfrm>
        </p:spPr>
        <p:txBody>
          <a:bodyPr anchor="ctr">
            <a:normAutofit/>
          </a:bodyPr>
          <a:lstStyle/>
          <a:p>
            <a:r>
              <a:rPr lang="en-CA" dirty="0"/>
              <a:t>Cyber Security </a:t>
            </a:r>
            <a:r>
              <a:rPr lang="en-CA"/>
              <a:t>Awareness </a:t>
            </a:r>
            <a:r>
              <a:rPr lang="en-CA" smtClean="0"/>
              <a:t>– </a:t>
            </a:r>
            <a:br>
              <a:rPr lang="en-CA" smtClean="0"/>
            </a:br>
            <a:r>
              <a:rPr lang="en-CA" smtClean="0"/>
              <a:t>Social </a:t>
            </a:r>
            <a:r>
              <a:rPr lang="en-CA" dirty="0"/>
              <a:t>Engineering/Phishing</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
        <p:nvSpPr>
          <p:cNvPr id="7" name="Content Placeholder 2"/>
          <p:cNvSpPr>
            <a:spLocks noGrp="1"/>
          </p:cNvSpPr>
          <p:nvPr>
            <p:ph sz="half" idx="1"/>
          </p:nvPr>
        </p:nvSpPr>
        <p:spPr>
          <a:xfrm>
            <a:off x="457200" y="2996952"/>
            <a:ext cx="4038600" cy="3129211"/>
          </a:xfrm>
        </p:spPr>
        <p:txBody>
          <a:bodyPr>
            <a:normAutofit/>
          </a:bodyPr>
          <a:lstStyle/>
          <a:p>
            <a:r>
              <a:rPr lang="en-CA" sz="2000" dirty="0"/>
              <a:t>Of all the potential threats to our cyber-security, which category of threat are YOU most likely to face in the next week</a:t>
            </a:r>
            <a:r>
              <a:rPr lang="en-CA" sz="2000" dirty="0" smtClean="0"/>
              <a:t>?</a:t>
            </a:r>
          </a:p>
          <a:p>
            <a:pPr marL="0" indent="0">
              <a:buNone/>
            </a:pPr>
            <a:endParaRPr lang="en-CA" sz="2000" dirty="0" smtClean="0"/>
          </a:p>
          <a:p>
            <a:r>
              <a:rPr lang="en-CA" sz="2000" dirty="0" smtClean="0"/>
              <a:t>How </a:t>
            </a:r>
            <a:r>
              <a:rPr lang="en-CA" sz="2000" dirty="0"/>
              <a:t>can ordinary users defend themselves?</a:t>
            </a:r>
          </a:p>
        </p:txBody>
      </p:sp>
      <p:sp>
        <p:nvSpPr>
          <p:cNvPr id="9" name="Content Placeholder 3"/>
          <p:cNvSpPr>
            <a:spLocks noGrp="1"/>
          </p:cNvSpPr>
          <p:nvPr>
            <p:ph sz="half" idx="2"/>
          </p:nvPr>
        </p:nvSpPr>
        <p:spPr>
          <a:xfrm>
            <a:off x="4648200" y="2996952"/>
            <a:ext cx="4038600" cy="3129211"/>
          </a:xfrm>
        </p:spPr>
        <p:txBody>
          <a:bodyPr>
            <a:noAutofit/>
          </a:bodyPr>
          <a:lstStyle/>
          <a:p>
            <a:r>
              <a:rPr lang="en-CA" sz="2000" dirty="0"/>
              <a:t>This workshop will focus on “social engineering”, defining jargon like “spear phishing”, “pretexting”, “vishing”, “water holing”, “tailgating” and other terms in plain English</a:t>
            </a:r>
            <a:r>
              <a:rPr lang="en-CA" sz="2000" dirty="0" smtClean="0"/>
              <a:t>.</a:t>
            </a:r>
          </a:p>
          <a:p>
            <a:r>
              <a:rPr lang="en-CA" sz="2000" dirty="0" smtClean="0"/>
              <a:t>You </a:t>
            </a:r>
            <a:r>
              <a:rPr lang="en-CA" sz="2000" dirty="0"/>
              <a:t>will leave with the skills needed to recognize, manage, and report these threats in your home and work environment</a:t>
            </a:r>
            <a:r>
              <a:rPr lang="en-CA" sz="2000" dirty="0" smtClean="0"/>
              <a:t>.</a:t>
            </a:r>
            <a:endParaRPr lang="en-CA" sz="2000" dirty="0"/>
          </a:p>
        </p:txBody>
      </p:sp>
    </p:spTree>
    <p:extLst>
      <p:ext uri="{BB962C8B-B14F-4D97-AF65-F5344CB8AC3E}">
        <p14:creationId xmlns:p14="http://schemas.microsoft.com/office/powerpoint/2010/main" val="36687021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Social Engineering</a:t>
            </a:r>
          </a:p>
        </p:txBody>
      </p:sp>
      <p:sp>
        <p:nvSpPr>
          <p:cNvPr id="3" name="Subtitle 2"/>
          <p:cNvSpPr>
            <a:spLocks noGrp="1"/>
          </p:cNvSpPr>
          <p:nvPr>
            <p:ph type="subTitle" idx="1"/>
          </p:nvPr>
        </p:nvSpPr>
        <p:spPr/>
        <p:txBody>
          <a:bodyPr/>
          <a:lstStyle/>
          <a:p>
            <a:r>
              <a:rPr lang="en-CA" dirty="0"/>
              <a:t>What is It?</a:t>
            </a:r>
          </a:p>
          <a:p>
            <a:endParaRPr lang="en-CA" dirty="0"/>
          </a:p>
        </p:txBody>
      </p:sp>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103528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a:t>
            </a:r>
            <a:endParaRPr lang="en-CA" dirty="0">
              <a:effectLst/>
            </a:endParaRPr>
          </a:p>
        </p:txBody>
      </p:sp>
      <p:sp>
        <p:nvSpPr>
          <p:cNvPr id="3" name="Content Placeholder 2"/>
          <p:cNvSpPr>
            <a:spLocks noGrp="1"/>
          </p:cNvSpPr>
          <p:nvPr>
            <p:ph sz="half" idx="1"/>
          </p:nvPr>
        </p:nvSpPr>
        <p:spPr>
          <a:xfrm>
            <a:off x="1727684" y="3356992"/>
            <a:ext cx="5688632" cy="2625155"/>
          </a:xfrm>
        </p:spPr>
        <p:txBody>
          <a:bodyPr>
            <a:normAutofit/>
          </a:bodyPr>
          <a:lstStyle/>
          <a:p>
            <a:pPr marL="0" indent="0">
              <a:buNone/>
            </a:pPr>
            <a:r>
              <a:rPr lang="en-CA" dirty="0"/>
              <a:t>Social engineering is a discipline in social science that refers to efforts to influence particular attitudes and social behaviors...</a:t>
            </a:r>
          </a:p>
          <a:p>
            <a:pPr marL="0" indent="0" algn="r">
              <a:buNone/>
            </a:pPr>
            <a:r>
              <a:rPr lang="en-CA" sz="1800" dirty="0"/>
              <a:t>Wikipedia</a:t>
            </a: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8707699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27684" y="3356992"/>
            <a:ext cx="5688632" cy="2625155"/>
          </a:xfrm>
        </p:spPr>
        <p:txBody>
          <a:bodyPr>
            <a:normAutofit/>
          </a:bodyPr>
          <a:lstStyle/>
          <a:p>
            <a:pPr marL="0" indent="0">
              <a:buNone/>
            </a:pPr>
            <a:r>
              <a:rPr lang="en-CA" dirty="0"/>
              <a:t>Any act that influences a person to take an action that </a:t>
            </a:r>
            <a:r>
              <a:rPr lang="en-CA" dirty="0">
                <a:solidFill>
                  <a:srgbClr val="00B050"/>
                </a:solidFill>
              </a:rPr>
              <a:t>may</a:t>
            </a:r>
            <a:r>
              <a:rPr lang="en-CA" dirty="0"/>
              <a:t> or </a:t>
            </a:r>
            <a:r>
              <a:rPr lang="en-CA" dirty="0">
                <a:solidFill>
                  <a:srgbClr val="FF0000"/>
                </a:solidFill>
              </a:rPr>
              <a:t>may not </a:t>
            </a:r>
            <a:r>
              <a:rPr lang="en-CA" dirty="0"/>
              <a:t>be in their best interest.</a:t>
            </a:r>
          </a:p>
          <a:p>
            <a:pPr marL="0" indent="0" algn="r">
              <a:buNone/>
            </a:pPr>
            <a:r>
              <a:rPr lang="en-CA" sz="1800" dirty="0"/>
              <a:t>www.social-engineer.org</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9" name="Title 1"/>
          <p:cNvSpPr txBox="1">
            <a:spLocks/>
          </p:cNvSpPr>
          <p:nvPr/>
        </p:nvSpPr>
        <p:spPr>
          <a:xfrm>
            <a:off x="457200" y="1628800"/>
            <a:ext cx="8229600" cy="14401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CA" dirty="0"/>
              <a:t>Social Engineering</a:t>
            </a:r>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0317880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Advertising</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4" name="Picture 3"/>
          <p:cNvPicPr>
            <a:picLocks noChangeAspect="1"/>
          </p:cNvPicPr>
          <p:nvPr/>
        </p:nvPicPr>
        <p:blipFill>
          <a:blip r:embed="rId3"/>
          <a:stretch>
            <a:fillRect/>
          </a:stretch>
        </p:blipFill>
        <p:spPr>
          <a:xfrm>
            <a:off x="2722775" y="2852936"/>
            <a:ext cx="3698450" cy="3638798"/>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29539312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Advertising</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4" name="Picture 3"/>
          <p:cNvPicPr>
            <a:picLocks noChangeAspect="1"/>
          </p:cNvPicPr>
          <p:nvPr/>
        </p:nvPicPr>
        <p:blipFill>
          <a:blip r:embed="rId3"/>
          <a:stretch>
            <a:fillRect/>
          </a:stretch>
        </p:blipFill>
        <p:spPr>
          <a:xfrm>
            <a:off x="2722775" y="2852936"/>
            <a:ext cx="3698450" cy="3638798"/>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
        <p:nvSpPr>
          <p:cNvPr id="5" name="TextBox 4"/>
          <p:cNvSpPr txBox="1"/>
          <p:nvPr/>
        </p:nvSpPr>
        <p:spPr>
          <a:xfrm>
            <a:off x="6948264" y="1484784"/>
            <a:ext cx="1944216" cy="2031325"/>
          </a:xfrm>
          <a:prstGeom prst="rect">
            <a:avLst/>
          </a:prstGeom>
          <a:noFill/>
        </p:spPr>
        <p:txBody>
          <a:bodyPr wrap="square" rtlCol="0">
            <a:spAutoFit/>
          </a:bodyPr>
          <a:lstStyle/>
          <a:p>
            <a:r>
              <a:rPr lang="en-CA" dirty="0">
                <a:solidFill>
                  <a:schemeClr val="bg1">
                    <a:lumMod val="75000"/>
                  </a:schemeClr>
                </a:solidFill>
              </a:rPr>
              <a:t>Any act that influences a person to take an action that may or may not be in their best interest.</a:t>
            </a:r>
          </a:p>
          <a:p>
            <a:endParaRPr lang="en-CA" dirty="0"/>
          </a:p>
        </p:txBody>
      </p:sp>
    </p:spTree>
    <p:extLst>
      <p:ext uri="{BB962C8B-B14F-4D97-AF65-F5344CB8AC3E}">
        <p14:creationId xmlns:p14="http://schemas.microsoft.com/office/powerpoint/2010/main" val="1216150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Family Influence</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892" y="2564904"/>
            <a:ext cx="6516216" cy="3650562"/>
          </a:xfrm>
          <a:prstGeom prst="rect">
            <a:avLst/>
          </a:prstGeom>
        </p:spPr>
      </p:pic>
      <p:sp>
        <p:nvSpPr>
          <p:cNvPr id="9" name="TextBox 8"/>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270338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Family Influence</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892" y="2564904"/>
            <a:ext cx="6516216" cy="3650562"/>
          </a:xfrm>
          <a:prstGeom prst="rect">
            <a:avLst/>
          </a:prstGeom>
        </p:spPr>
      </p:pic>
      <p:sp>
        <p:nvSpPr>
          <p:cNvPr id="9" name="TextBox 8"/>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
        <p:nvSpPr>
          <p:cNvPr id="11" name="TextBox 10"/>
          <p:cNvSpPr txBox="1"/>
          <p:nvPr/>
        </p:nvSpPr>
        <p:spPr>
          <a:xfrm>
            <a:off x="6948264" y="1484784"/>
            <a:ext cx="1944216" cy="2031325"/>
          </a:xfrm>
          <a:prstGeom prst="rect">
            <a:avLst/>
          </a:prstGeom>
          <a:noFill/>
        </p:spPr>
        <p:txBody>
          <a:bodyPr wrap="square" rtlCol="0">
            <a:spAutoFit/>
          </a:bodyPr>
          <a:lstStyle/>
          <a:p>
            <a:r>
              <a:rPr lang="en-CA" dirty="0">
                <a:solidFill>
                  <a:schemeClr val="accent1">
                    <a:lumMod val="75000"/>
                  </a:schemeClr>
                </a:solidFill>
              </a:rPr>
              <a:t>Any act that influences a person to take an action that may or may not be in their best interest.</a:t>
            </a:r>
          </a:p>
          <a:p>
            <a:endParaRPr lang="en-CA" dirty="0"/>
          </a:p>
        </p:txBody>
      </p:sp>
    </p:spTree>
    <p:extLst>
      <p:ext uri="{BB962C8B-B14F-4D97-AF65-F5344CB8AC3E}">
        <p14:creationId xmlns:p14="http://schemas.microsoft.com/office/powerpoint/2010/main" val="12172301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Elementary School</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9" name="TextBox 8"/>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3" name="Picture 2"/>
          <p:cNvPicPr>
            <a:picLocks noChangeAspect="1"/>
          </p:cNvPicPr>
          <p:nvPr/>
        </p:nvPicPr>
        <p:blipFill>
          <a:blip r:embed="rId3"/>
          <a:stretch>
            <a:fillRect/>
          </a:stretch>
        </p:blipFill>
        <p:spPr>
          <a:xfrm>
            <a:off x="2447764" y="2348880"/>
            <a:ext cx="4248472" cy="4405947"/>
          </a:xfrm>
          <a:prstGeom prst="rect">
            <a:avLst/>
          </a:prstGeom>
        </p:spPr>
      </p:pic>
    </p:spTree>
    <p:extLst>
      <p:ext uri="{BB962C8B-B14F-4D97-AF65-F5344CB8AC3E}">
        <p14:creationId xmlns:p14="http://schemas.microsoft.com/office/powerpoint/2010/main" val="17733704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Elementary School</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9" name="TextBox 8"/>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3" name="Picture 2"/>
          <p:cNvPicPr>
            <a:picLocks noChangeAspect="1"/>
          </p:cNvPicPr>
          <p:nvPr/>
        </p:nvPicPr>
        <p:blipFill>
          <a:blip r:embed="rId3"/>
          <a:stretch>
            <a:fillRect/>
          </a:stretch>
        </p:blipFill>
        <p:spPr>
          <a:xfrm>
            <a:off x="2447764" y="2348880"/>
            <a:ext cx="4248472" cy="4405947"/>
          </a:xfrm>
          <a:prstGeom prst="rect">
            <a:avLst/>
          </a:prstGeom>
        </p:spPr>
      </p:pic>
      <p:sp>
        <p:nvSpPr>
          <p:cNvPr id="10" name="TextBox 9"/>
          <p:cNvSpPr txBox="1"/>
          <p:nvPr/>
        </p:nvSpPr>
        <p:spPr>
          <a:xfrm>
            <a:off x="6948264" y="1484784"/>
            <a:ext cx="1944216" cy="2031325"/>
          </a:xfrm>
          <a:prstGeom prst="rect">
            <a:avLst/>
          </a:prstGeom>
          <a:noFill/>
        </p:spPr>
        <p:txBody>
          <a:bodyPr wrap="square" rtlCol="0">
            <a:spAutoFit/>
          </a:bodyPr>
          <a:lstStyle/>
          <a:p>
            <a:r>
              <a:rPr lang="en-CA" dirty="0">
                <a:solidFill>
                  <a:schemeClr val="bg1">
                    <a:lumMod val="75000"/>
                  </a:schemeClr>
                </a:solidFill>
              </a:rPr>
              <a:t>Any act that influences a person to take an action that may or may not be in their best interest.</a:t>
            </a:r>
          </a:p>
          <a:p>
            <a:endParaRPr lang="en-CA" dirty="0"/>
          </a:p>
        </p:txBody>
      </p:sp>
    </p:spTree>
    <p:extLst>
      <p:ext uri="{BB962C8B-B14F-4D97-AF65-F5344CB8AC3E}">
        <p14:creationId xmlns:p14="http://schemas.microsoft.com/office/powerpoint/2010/main" val="4050463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Religious Thought</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7" name="TextBox 6"/>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8" name="Picture 7"/>
          <p:cNvPicPr>
            <a:picLocks noChangeAspect="1"/>
          </p:cNvPicPr>
          <p:nvPr/>
        </p:nvPicPr>
        <p:blipFill>
          <a:blip r:embed="rId3"/>
          <a:stretch>
            <a:fillRect/>
          </a:stretch>
        </p:blipFill>
        <p:spPr>
          <a:xfrm>
            <a:off x="2852365" y="2420888"/>
            <a:ext cx="3439269" cy="3439269"/>
          </a:xfrm>
          <a:prstGeom prst="rect">
            <a:avLst/>
          </a:prstGeom>
        </p:spPr>
      </p:pic>
    </p:spTree>
    <p:extLst>
      <p:ext uri="{BB962C8B-B14F-4D97-AF65-F5344CB8AC3E}">
        <p14:creationId xmlns:p14="http://schemas.microsoft.com/office/powerpoint/2010/main" val="31561779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Religious Thought</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7" name="TextBox 6"/>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8" name="Picture 7"/>
          <p:cNvPicPr>
            <a:picLocks noChangeAspect="1"/>
          </p:cNvPicPr>
          <p:nvPr/>
        </p:nvPicPr>
        <p:blipFill>
          <a:blip r:embed="rId3"/>
          <a:stretch>
            <a:fillRect/>
          </a:stretch>
        </p:blipFill>
        <p:spPr>
          <a:xfrm>
            <a:off x="2852365" y="2420888"/>
            <a:ext cx="3439269" cy="3439269"/>
          </a:xfrm>
          <a:prstGeom prst="rect">
            <a:avLst/>
          </a:prstGeom>
        </p:spPr>
      </p:pic>
      <p:sp>
        <p:nvSpPr>
          <p:cNvPr id="9" name="TextBox 8"/>
          <p:cNvSpPr txBox="1"/>
          <p:nvPr/>
        </p:nvSpPr>
        <p:spPr>
          <a:xfrm>
            <a:off x="6948264" y="1484784"/>
            <a:ext cx="1944216" cy="2031325"/>
          </a:xfrm>
          <a:prstGeom prst="rect">
            <a:avLst/>
          </a:prstGeom>
          <a:noFill/>
        </p:spPr>
        <p:txBody>
          <a:bodyPr wrap="square" rtlCol="0">
            <a:spAutoFit/>
          </a:bodyPr>
          <a:lstStyle/>
          <a:p>
            <a:r>
              <a:rPr lang="en-CA" dirty="0">
                <a:solidFill>
                  <a:schemeClr val="bg1">
                    <a:lumMod val="75000"/>
                  </a:schemeClr>
                </a:solidFill>
              </a:rPr>
              <a:t>Any act that influences a person to take an action that may or may not be in their best interest.</a:t>
            </a:r>
          </a:p>
          <a:p>
            <a:endParaRPr lang="en-CA" dirty="0"/>
          </a:p>
        </p:txBody>
      </p:sp>
    </p:spTree>
    <p:extLst>
      <p:ext uri="{BB962C8B-B14F-4D97-AF65-F5344CB8AC3E}">
        <p14:creationId xmlns:p14="http://schemas.microsoft.com/office/powerpoint/2010/main" val="1035692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Political Discourse</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5" name="Picture 4"/>
          <p:cNvPicPr>
            <a:picLocks noChangeAspect="1"/>
          </p:cNvPicPr>
          <p:nvPr/>
        </p:nvPicPr>
        <p:blipFill>
          <a:blip r:embed="rId3"/>
          <a:stretch>
            <a:fillRect/>
          </a:stretch>
        </p:blipFill>
        <p:spPr>
          <a:xfrm>
            <a:off x="1182053" y="2636912"/>
            <a:ext cx="6779894" cy="3816424"/>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21708814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Political Discourse</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5" name="Picture 4"/>
          <p:cNvPicPr>
            <a:picLocks noChangeAspect="1"/>
          </p:cNvPicPr>
          <p:nvPr/>
        </p:nvPicPr>
        <p:blipFill>
          <a:blip r:embed="rId3"/>
          <a:stretch>
            <a:fillRect/>
          </a:stretch>
        </p:blipFill>
        <p:spPr>
          <a:xfrm>
            <a:off x="1182053" y="2636912"/>
            <a:ext cx="6779894" cy="3816424"/>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
        <p:nvSpPr>
          <p:cNvPr id="9" name="TextBox 8"/>
          <p:cNvSpPr txBox="1"/>
          <p:nvPr/>
        </p:nvSpPr>
        <p:spPr>
          <a:xfrm>
            <a:off x="6948264" y="1484784"/>
            <a:ext cx="1944216" cy="2031325"/>
          </a:xfrm>
          <a:prstGeom prst="rect">
            <a:avLst/>
          </a:prstGeom>
          <a:noFill/>
        </p:spPr>
        <p:txBody>
          <a:bodyPr wrap="square" rtlCol="0">
            <a:spAutoFit/>
          </a:bodyPr>
          <a:lstStyle/>
          <a:p>
            <a:r>
              <a:rPr lang="en-CA" dirty="0">
                <a:solidFill>
                  <a:srgbClr val="C00000"/>
                </a:solidFill>
              </a:rPr>
              <a:t>Any act that influences a person to take an action that may or may not be in their best interest.</a:t>
            </a:r>
          </a:p>
          <a:p>
            <a:endParaRPr lang="en-CA" dirty="0"/>
          </a:p>
        </p:txBody>
      </p:sp>
    </p:spTree>
    <p:extLst>
      <p:ext uri="{BB962C8B-B14F-4D97-AF65-F5344CB8AC3E}">
        <p14:creationId xmlns:p14="http://schemas.microsoft.com/office/powerpoint/2010/main" val="11078927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Peer Pressure</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4" name="Picture 3"/>
          <p:cNvPicPr>
            <a:picLocks noChangeAspect="1"/>
          </p:cNvPicPr>
          <p:nvPr/>
        </p:nvPicPr>
        <p:blipFill>
          <a:blip r:embed="rId3"/>
          <a:stretch>
            <a:fillRect/>
          </a:stretch>
        </p:blipFill>
        <p:spPr>
          <a:xfrm>
            <a:off x="1961964" y="2636912"/>
            <a:ext cx="5220072" cy="3915054"/>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135401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52" y="1702643"/>
            <a:ext cx="8229600" cy="662657"/>
          </a:xfrm>
        </p:spPr>
        <p:txBody>
          <a:bodyPr anchor="ctr">
            <a:normAutofit fontScale="90000"/>
          </a:bodyPr>
          <a:lstStyle/>
          <a:p>
            <a:r>
              <a:rPr lang="en-CA" dirty="0"/>
              <a:t>Peer Pressure</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pic>
        <p:nvPicPr>
          <p:cNvPr id="4" name="Picture 3"/>
          <p:cNvPicPr>
            <a:picLocks noChangeAspect="1"/>
          </p:cNvPicPr>
          <p:nvPr/>
        </p:nvPicPr>
        <p:blipFill>
          <a:blip r:embed="rId3"/>
          <a:stretch>
            <a:fillRect/>
          </a:stretch>
        </p:blipFill>
        <p:spPr>
          <a:xfrm>
            <a:off x="1961964" y="2636912"/>
            <a:ext cx="5220072" cy="3915054"/>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
        <p:nvSpPr>
          <p:cNvPr id="9" name="TextBox 8"/>
          <p:cNvSpPr txBox="1"/>
          <p:nvPr/>
        </p:nvSpPr>
        <p:spPr>
          <a:xfrm>
            <a:off x="6948264" y="1484784"/>
            <a:ext cx="1944216" cy="2031325"/>
          </a:xfrm>
          <a:prstGeom prst="rect">
            <a:avLst/>
          </a:prstGeom>
          <a:noFill/>
        </p:spPr>
        <p:txBody>
          <a:bodyPr wrap="square" rtlCol="0">
            <a:spAutoFit/>
          </a:bodyPr>
          <a:lstStyle/>
          <a:p>
            <a:r>
              <a:rPr lang="en-CA" dirty="0">
                <a:solidFill>
                  <a:schemeClr val="accent1">
                    <a:lumMod val="75000"/>
                  </a:schemeClr>
                </a:solidFill>
              </a:rPr>
              <a:t>Any act that influences a person to take an action that may or may not be in their best interest.</a:t>
            </a:r>
          </a:p>
          <a:p>
            <a:endParaRPr lang="en-CA" dirty="0"/>
          </a:p>
        </p:txBody>
      </p:sp>
    </p:spTree>
    <p:extLst>
      <p:ext uri="{BB962C8B-B14F-4D97-AF65-F5344CB8AC3E}">
        <p14:creationId xmlns:p14="http://schemas.microsoft.com/office/powerpoint/2010/main" val="40640714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 </a:t>
            </a:r>
            <a:br>
              <a:rPr lang="en-CA" dirty="0"/>
            </a:br>
            <a:r>
              <a:rPr lang="en-CA" dirty="0"/>
              <a:t>Security Context</a:t>
            </a:r>
            <a:endParaRPr lang="en-CA" dirty="0">
              <a:effectLst/>
            </a:endParaRPr>
          </a:p>
        </p:txBody>
      </p:sp>
      <p:sp>
        <p:nvSpPr>
          <p:cNvPr id="3" name="Content Placeholder 2"/>
          <p:cNvSpPr>
            <a:spLocks noGrp="1"/>
          </p:cNvSpPr>
          <p:nvPr>
            <p:ph sz="half" idx="1"/>
          </p:nvPr>
        </p:nvSpPr>
        <p:spPr>
          <a:xfrm>
            <a:off x="1727684" y="3356992"/>
            <a:ext cx="5688632" cy="2625155"/>
          </a:xfrm>
        </p:spPr>
        <p:txBody>
          <a:bodyPr>
            <a:normAutofit lnSpcReduction="10000"/>
          </a:bodyPr>
          <a:lstStyle/>
          <a:p>
            <a:pPr marL="0" indent="0">
              <a:buNone/>
            </a:pPr>
            <a:r>
              <a:rPr lang="en-CA" i="1" dirty="0"/>
              <a:t>noun</a:t>
            </a:r>
          </a:p>
          <a:p>
            <a:pPr marL="0" indent="0">
              <a:buNone/>
            </a:pPr>
            <a:r>
              <a:rPr lang="en-CA" dirty="0"/>
              <a:t>The use of </a:t>
            </a:r>
            <a:r>
              <a:rPr lang="en-CA" dirty="0">
                <a:solidFill>
                  <a:srgbClr val="FF0000"/>
                </a:solidFill>
              </a:rPr>
              <a:t>deception</a:t>
            </a:r>
            <a:r>
              <a:rPr lang="en-CA" dirty="0"/>
              <a:t> to manipulate individuals into divulging confidential or personal information that may be used for fraudulent purposes.</a:t>
            </a:r>
          </a:p>
          <a:p>
            <a:pPr marL="0" indent="0" algn="r">
              <a:buNone/>
            </a:pPr>
            <a:r>
              <a:rPr lang="en-CA" sz="1800" dirty="0"/>
              <a:t>Google</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1272128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a:t>
            </a:r>
            <a:br>
              <a:rPr lang="en-CA" dirty="0"/>
            </a:br>
            <a:r>
              <a:rPr lang="en-CA" dirty="0"/>
              <a:t>Defined on CITS’ Web Site</a:t>
            </a:r>
            <a:endParaRPr lang="en-CA" dirty="0">
              <a:effectLst/>
            </a:endParaRPr>
          </a:p>
        </p:txBody>
      </p:sp>
      <p:sp>
        <p:nvSpPr>
          <p:cNvPr id="3" name="Content Placeholder 2"/>
          <p:cNvSpPr>
            <a:spLocks noGrp="1"/>
          </p:cNvSpPr>
          <p:nvPr>
            <p:ph sz="half" idx="1"/>
          </p:nvPr>
        </p:nvSpPr>
        <p:spPr>
          <a:xfrm>
            <a:off x="1727684" y="3356992"/>
            <a:ext cx="5688632" cy="2625155"/>
          </a:xfrm>
        </p:spPr>
        <p:txBody>
          <a:bodyPr>
            <a:normAutofit fontScale="77500" lnSpcReduction="20000"/>
          </a:bodyPr>
          <a:lstStyle/>
          <a:p>
            <a:pPr marL="0" indent="0">
              <a:buNone/>
            </a:pPr>
            <a:r>
              <a:rPr lang="en-CA" dirty="0"/>
              <a:t>Social Engineering is any act that influences a person to take an action that may or may not be in their best interests. It's the art of gaining access to buildings, systems or information by exploiting human psychology, rather than breaking in, or using technical hacking techniques. It's the art of manipulating people so they give up confidential information or allow access to restricted areas.</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0691054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Social Engineering: </a:t>
            </a:r>
            <a:br>
              <a:rPr lang="en-CA" dirty="0"/>
            </a:br>
            <a:r>
              <a:rPr lang="en-CA" dirty="0"/>
              <a:t>Security Context</a:t>
            </a:r>
          </a:p>
        </p:txBody>
      </p:sp>
      <p:sp>
        <p:nvSpPr>
          <p:cNvPr id="3" name="Subtitle 2"/>
          <p:cNvSpPr>
            <a:spLocks noGrp="1"/>
          </p:cNvSpPr>
          <p:nvPr>
            <p:ph type="subTitle" idx="1"/>
          </p:nvPr>
        </p:nvSpPr>
        <p:spPr/>
        <p:txBody>
          <a:bodyPr/>
          <a:lstStyle/>
          <a:p>
            <a:r>
              <a:rPr lang="en-CA" dirty="0"/>
              <a:t>Various Forms</a:t>
            </a:r>
          </a:p>
          <a:p>
            <a:endParaRPr lang="en-CA" dirty="0"/>
          </a:p>
        </p:txBody>
      </p:sp>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6561690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itle 7"/>
          <p:cNvSpPr>
            <a:spLocks noGrp="1"/>
          </p:cNvSpPr>
          <p:nvPr>
            <p:ph type="ctrTitle"/>
          </p:nvPr>
        </p:nvSpPr>
        <p:spPr/>
        <p:txBody>
          <a:bodyPr/>
          <a:lstStyle/>
          <a:p>
            <a:r>
              <a:rPr lang="en-CA" dirty="0"/>
              <a:t>Social Engineering</a:t>
            </a:r>
          </a:p>
        </p:txBody>
      </p:sp>
      <p:sp>
        <p:nvSpPr>
          <p:cNvPr id="9" name="Subtitle 8"/>
          <p:cNvSpPr>
            <a:spLocks noGrp="1"/>
          </p:cNvSpPr>
          <p:nvPr>
            <p:ph type="subTitle" idx="1"/>
          </p:nvPr>
        </p:nvSpPr>
        <p:spPr/>
        <p:txBody>
          <a:bodyPr/>
          <a:lstStyle/>
          <a:p>
            <a:r>
              <a:rPr lang="en-CA" dirty="0"/>
              <a:t>Pretexting</a:t>
            </a:r>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2333795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Pretexting</a:t>
            </a:r>
            <a:endParaRPr lang="en-CA" dirty="0">
              <a:effectLst/>
            </a:endParaRPr>
          </a:p>
        </p:txBody>
      </p:sp>
      <p:sp>
        <p:nvSpPr>
          <p:cNvPr id="3" name="Content Placeholder 2"/>
          <p:cNvSpPr>
            <a:spLocks noGrp="1"/>
          </p:cNvSpPr>
          <p:nvPr>
            <p:ph sz="half" idx="1"/>
          </p:nvPr>
        </p:nvSpPr>
        <p:spPr>
          <a:xfrm>
            <a:off x="1727684" y="3356992"/>
            <a:ext cx="5688632" cy="2625155"/>
          </a:xfrm>
        </p:spPr>
        <p:txBody>
          <a:bodyPr>
            <a:normAutofit fontScale="92500" lnSpcReduction="10000"/>
          </a:bodyPr>
          <a:lstStyle/>
          <a:p>
            <a:pPr marL="0" indent="0">
              <a:buNone/>
            </a:pPr>
            <a:r>
              <a:rPr lang="en-CA" dirty="0"/>
              <a:t>Using a </a:t>
            </a:r>
            <a:r>
              <a:rPr lang="en-CA" dirty="0">
                <a:solidFill>
                  <a:srgbClr val="FF0000"/>
                </a:solidFill>
              </a:rPr>
              <a:t>fictitious scenario</a:t>
            </a:r>
            <a:r>
              <a:rPr lang="en-CA" dirty="0"/>
              <a:t> (</a:t>
            </a:r>
            <a:r>
              <a:rPr lang="en-CA" dirty="0" err="1"/>
              <a:t>ie</a:t>
            </a:r>
            <a:r>
              <a:rPr lang="en-CA" dirty="0"/>
              <a:t> the pretext) the criminal establishes trust—perhaps through impersonation—which is leveraged to create a false motive for an unsuspecting individual to divulge information or do something he or she normally would not do. </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9561904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Pretexting</a:t>
            </a:r>
            <a:endParaRPr lang="en-CA" dirty="0">
              <a:effectLst/>
            </a:endParaRPr>
          </a:p>
        </p:txBody>
      </p:sp>
      <p:sp>
        <p:nvSpPr>
          <p:cNvPr id="3" name="Content Placeholder 2"/>
          <p:cNvSpPr>
            <a:spLocks noGrp="1"/>
          </p:cNvSpPr>
          <p:nvPr>
            <p:ph sz="half" idx="1"/>
          </p:nvPr>
        </p:nvSpPr>
        <p:spPr>
          <a:xfrm>
            <a:off x="1727684" y="2996952"/>
            <a:ext cx="5688632" cy="3312368"/>
          </a:xfrm>
        </p:spPr>
        <p:txBody>
          <a:bodyPr>
            <a:normAutofit/>
          </a:bodyPr>
          <a:lstStyle/>
          <a:p>
            <a:pPr marL="0" indent="0">
              <a:buNone/>
            </a:pPr>
            <a:r>
              <a:rPr lang="en-CA" dirty="0"/>
              <a:t>Sometimes it doesn’t even have to be a lie!</a:t>
            </a:r>
          </a:p>
          <a:p>
            <a:pPr marL="0" indent="0">
              <a:buNone/>
            </a:pPr>
            <a:endParaRPr lang="en-CA" dirty="0"/>
          </a:p>
          <a:p>
            <a:pPr marL="0" indent="0">
              <a:buNone/>
            </a:pPr>
            <a:r>
              <a:rPr lang="en-CA" dirty="0"/>
              <a:t>What if you told people that you were from the Jimmy Kimmel Show and you were checking if people were using secure enough passwords…</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570281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92712"/>
            <a:ext cx="8229600" cy="576064"/>
          </a:xfrm>
        </p:spPr>
        <p:txBody>
          <a:bodyPr anchor="ctr">
            <a:normAutofit fontScale="90000"/>
          </a:bodyPr>
          <a:lstStyle/>
          <a:p>
            <a:r>
              <a:rPr lang="en-CA" dirty="0"/>
              <a:t>Pretexting</a:t>
            </a:r>
            <a:endParaRPr lang="en-CA" dirty="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7" name="opRMrEfAIiI"/>
          <p:cNvPicPr>
            <a:picLocks noRot="1" noChangeAspect="1"/>
          </p:cNvPicPr>
          <p:nvPr>
            <a:videoFile r:link="rId1"/>
          </p:nvPr>
        </p:nvPicPr>
        <p:blipFill>
          <a:blip r:embed="rId4"/>
          <a:stretch>
            <a:fillRect/>
          </a:stretch>
        </p:blipFill>
        <p:spPr>
          <a:xfrm>
            <a:off x="251520" y="1768776"/>
            <a:ext cx="8712968" cy="4901045"/>
          </a:xfrm>
          <a:prstGeom prst="rect">
            <a:avLst/>
          </a:prstGeom>
        </p:spPr>
      </p:pic>
    </p:spTree>
    <p:extLst>
      <p:ext uri="{BB962C8B-B14F-4D97-AF65-F5344CB8AC3E}">
        <p14:creationId xmlns:p14="http://schemas.microsoft.com/office/powerpoint/2010/main" val="34081581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itle 7"/>
          <p:cNvSpPr>
            <a:spLocks noGrp="1"/>
          </p:cNvSpPr>
          <p:nvPr>
            <p:ph type="ctrTitle"/>
          </p:nvPr>
        </p:nvSpPr>
        <p:spPr/>
        <p:txBody>
          <a:bodyPr/>
          <a:lstStyle/>
          <a:p>
            <a:r>
              <a:rPr lang="en-CA" dirty="0"/>
              <a:t>Social Engineering</a:t>
            </a:r>
          </a:p>
        </p:txBody>
      </p:sp>
      <p:sp>
        <p:nvSpPr>
          <p:cNvPr id="9" name="Subtitle 8"/>
          <p:cNvSpPr>
            <a:spLocks noGrp="1"/>
          </p:cNvSpPr>
          <p:nvPr>
            <p:ph type="subTitle" idx="1"/>
          </p:nvPr>
        </p:nvSpPr>
        <p:spPr/>
        <p:txBody>
          <a:bodyPr/>
          <a:lstStyle/>
          <a:p>
            <a:r>
              <a:rPr lang="en-CA" dirty="0"/>
              <a:t>Vishing</a:t>
            </a:r>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40494514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Pretexting: Special Case</a:t>
            </a:r>
            <a:endParaRPr lang="en-CA" dirty="0">
              <a:effectLst/>
            </a:endParaRPr>
          </a:p>
        </p:txBody>
      </p:sp>
      <p:sp>
        <p:nvSpPr>
          <p:cNvPr id="3" name="Content Placeholder 2"/>
          <p:cNvSpPr>
            <a:spLocks noGrp="1"/>
          </p:cNvSpPr>
          <p:nvPr>
            <p:ph sz="half" idx="1"/>
          </p:nvPr>
        </p:nvSpPr>
        <p:spPr>
          <a:xfrm>
            <a:off x="1727684" y="3068960"/>
            <a:ext cx="5688632" cy="3240360"/>
          </a:xfrm>
        </p:spPr>
        <p:txBody>
          <a:bodyPr>
            <a:normAutofit/>
          </a:bodyPr>
          <a:lstStyle/>
          <a:p>
            <a:pPr marL="0" indent="0">
              <a:buNone/>
            </a:pPr>
            <a:r>
              <a:rPr lang="en-CA" b="1" dirty="0"/>
              <a:t>Vishing:  </a:t>
            </a:r>
          </a:p>
          <a:p>
            <a:pPr marL="0" indent="0">
              <a:buNone/>
            </a:pPr>
            <a:r>
              <a:rPr lang="en-CA" dirty="0"/>
              <a:t>Making phone calls or leaving voice messages purporting to be from reputable companies in order to induce individuals to reveal personal information or do something they would not normally do.</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806732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92712"/>
            <a:ext cx="8229600" cy="576064"/>
          </a:xfrm>
        </p:spPr>
        <p:txBody>
          <a:bodyPr anchor="ctr">
            <a:normAutofit fontScale="90000"/>
          </a:bodyPr>
          <a:lstStyle/>
          <a:p>
            <a:r>
              <a:rPr lang="en-CA" dirty="0"/>
              <a:t>Pretexting</a:t>
            </a:r>
            <a:endParaRPr lang="en-CA" dirty="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4" name="lc7scxvKQOo"/>
          <p:cNvPicPr>
            <a:picLocks noRot="1" noChangeAspect="1"/>
          </p:cNvPicPr>
          <p:nvPr>
            <a:videoFile r:link="rId1"/>
          </p:nvPr>
        </p:nvPicPr>
        <p:blipFill>
          <a:blip r:embed="rId4"/>
          <a:stretch>
            <a:fillRect/>
          </a:stretch>
        </p:blipFill>
        <p:spPr>
          <a:xfrm>
            <a:off x="251520" y="1818488"/>
            <a:ext cx="8623773" cy="4850872"/>
          </a:xfrm>
          <a:prstGeom prst="rect">
            <a:avLst/>
          </a:prstGeom>
        </p:spPr>
      </p:pic>
    </p:spTree>
    <p:extLst>
      <p:ext uri="{BB962C8B-B14F-4D97-AF65-F5344CB8AC3E}">
        <p14:creationId xmlns:p14="http://schemas.microsoft.com/office/powerpoint/2010/main" val="34662538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Another Kind of Vishing</a:t>
            </a:r>
            <a:endParaRPr lang="en-CA" dirty="0">
              <a:effectLst/>
            </a:endParaRPr>
          </a:p>
        </p:txBody>
      </p:sp>
      <p:sp>
        <p:nvSpPr>
          <p:cNvPr id="3" name="Content Placeholder 2"/>
          <p:cNvSpPr>
            <a:spLocks noGrp="1"/>
          </p:cNvSpPr>
          <p:nvPr>
            <p:ph sz="half" idx="1"/>
          </p:nvPr>
        </p:nvSpPr>
        <p:spPr>
          <a:xfrm>
            <a:off x="1727684" y="3068960"/>
            <a:ext cx="5688632" cy="3456384"/>
          </a:xfrm>
        </p:spPr>
        <p:txBody>
          <a:bodyPr>
            <a:normAutofit lnSpcReduction="10000"/>
          </a:bodyPr>
          <a:lstStyle/>
          <a:p>
            <a:r>
              <a:rPr lang="en-CA" dirty="0"/>
              <a:t>Some criminals prompt targets to phone a number they claim is from a trusted institution to verify their personal information.  </a:t>
            </a:r>
          </a:p>
          <a:p>
            <a:endParaRPr lang="en-CA" dirty="0"/>
          </a:p>
          <a:p>
            <a:r>
              <a:rPr lang="en-CA" dirty="0"/>
              <a:t>The mark calls in and provides their private information to an Interactive Voice Response system.</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1969864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3345"/>
            <a:ext cx="8229600" cy="720080"/>
          </a:xfrm>
        </p:spPr>
        <p:txBody>
          <a:bodyPr anchor="ctr">
            <a:normAutofit fontScale="90000"/>
          </a:bodyPr>
          <a:lstStyle/>
          <a:p>
            <a:r>
              <a:rPr lang="en-CA" dirty="0"/>
              <a:t>Pretexting: Duping the Help Desk</a:t>
            </a:r>
            <a:endParaRPr lang="en-CA" dirty="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3" name="PWVN3Rq4gzw"/>
          <p:cNvPicPr>
            <a:picLocks noRot="1" noChangeAspect="1"/>
          </p:cNvPicPr>
          <p:nvPr>
            <a:videoFile r:link="rId1"/>
          </p:nvPr>
        </p:nvPicPr>
        <p:blipFill>
          <a:blip r:embed="rId4"/>
          <a:stretch>
            <a:fillRect/>
          </a:stretch>
        </p:blipFill>
        <p:spPr>
          <a:xfrm>
            <a:off x="430952" y="2003991"/>
            <a:ext cx="8352928" cy="4698522"/>
          </a:xfrm>
          <a:prstGeom prst="rect">
            <a:avLst/>
          </a:prstGeom>
        </p:spPr>
      </p:pic>
    </p:spTree>
    <p:extLst>
      <p:ext uri="{BB962C8B-B14F-4D97-AF65-F5344CB8AC3E}">
        <p14:creationId xmlns:p14="http://schemas.microsoft.com/office/powerpoint/2010/main" val="31533001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 </a:t>
            </a:r>
            <a:endParaRPr lang="en-CA" dirty="0">
              <a:effectLst/>
            </a:endParaRPr>
          </a:p>
        </p:txBody>
      </p:sp>
      <p:sp>
        <p:nvSpPr>
          <p:cNvPr id="3" name="Content Placeholder 2"/>
          <p:cNvSpPr>
            <a:spLocks noGrp="1"/>
          </p:cNvSpPr>
          <p:nvPr>
            <p:ph sz="half" idx="1"/>
          </p:nvPr>
        </p:nvSpPr>
        <p:spPr>
          <a:xfrm>
            <a:off x="1727684" y="3717032"/>
            <a:ext cx="5688632" cy="1080120"/>
          </a:xfrm>
        </p:spPr>
        <p:txBody>
          <a:bodyPr>
            <a:normAutofit/>
          </a:bodyPr>
          <a:lstStyle/>
          <a:p>
            <a:pPr marL="0" indent="0">
              <a:buNone/>
            </a:pPr>
            <a:r>
              <a:rPr lang="en-CA" dirty="0"/>
              <a:t>But the bad guys can turn the tables on your help desk experience too.</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7385611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itle 7"/>
          <p:cNvSpPr>
            <a:spLocks noGrp="1"/>
          </p:cNvSpPr>
          <p:nvPr>
            <p:ph type="ctrTitle"/>
          </p:nvPr>
        </p:nvSpPr>
        <p:spPr/>
        <p:txBody>
          <a:bodyPr/>
          <a:lstStyle/>
          <a:p>
            <a:r>
              <a:rPr lang="en-CA" dirty="0"/>
              <a:t>Social Engineering</a:t>
            </a:r>
          </a:p>
        </p:txBody>
      </p:sp>
      <p:sp>
        <p:nvSpPr>
          <p:cNvPr id="9" name="Subtitle 8"/>
          <p:cNvSpPr>
            <a:spLocks noGrp="1"/>
          </p:cNvSpPr>
          <p:nvPr>
            <p:ph type="subTitle" idx="1"/>
          </p:nvPr>
        </p:nvSpPr>
        <p:spPr/>
        <p:txBody>
          <a:bodyPr/>
          <a:lstStyle/>
          <a:p>
            <a:r>
              <a:rPr lang="en-CA" i="1" dirty="0"/>
              <a:t>Quid Pro Quo</a:t>
            </a:r>
            <a:endParaRPr lang="en-CA" dirty="0"/>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9554119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 </a:t>
            </a:r>
            <a:br>
              <a:rPr lang="en-CA" dirty="0"/>
            </a:br>
            <a:r>
              <a:rPr lang="en-CA" sz="3100" i="1" dirty="0"/>
              <a:t>Quid Pro Quo </a:t>
            </a:r>
            <a:r>
              <a:rPr lang="en-CA" sz="3100" dirty="0"/>
              <a:t>– Something for Something</a:t>
            </a:r>
            <a:endParaRPr lang="en-CA" sz="3100" dirty="0">
              <a:effectLst/>
            </a:endParaRPr>
          </a:p>
        </p:txBody>
      </p:sp>
      <p:sp>
        <p:nvSpPr>
          <p:cNvPr id="3" name="Content Placeholder 2"/>
          <p:cNvSpPr>
            <a:spLocks noGrp="1"/>
          </p:cNvSpPr>
          <p:nvPr>
            <p:ph sz="half" idx="1"/>
          </p:nvPr>
        </p:nvSpPr>
        <p:spPr>
          <a:xfrm>
            <a:off x="1493658" y="3284984"/>
            <a:ext cx="6156684" cy="3102064"/>
          </a:xfrm>
        </p:spPr>
        <p:txBody>
          <a:bodyPr>
            <a:normAutofit fontScale="92500"/>
          </a:bodyPr>
          <a:lstStyle/>
          <a:p>
            <a:r>
              <a:rPr lang="en-CA" dirty="0"/>
              <a:t>The attacker calls extensions at a company claiming to follow up on a technical problem.</a:t>
            </a:r>
          </a:p>
          <a:p>
            <a:r>
              <a:rPr lang="en-CA" dirty="0"/>
              <a:t>Eventually finds someone with an issue.</a:t>
            </a:r>
          </a:p>
          <a:p>
            <a:r>
              <a:rPr lang="en-CA" dirty="0"/>
              <a:t>In the course of providing tech support, the end user provides system access or types in a malicious command. </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4297172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itle 7"/>
          <p:cNvSpPr>
            <a:spLocks noGrp="1"/>
          </p:cNvSpPr>
          <p:nvPr>
            <p:ph type="ctrTitle"/>
          </p:nvPr>
        </p:nvSpPr>
        <p:spPr/>
        <p:txBody>
          <a:bodyPr/>
          <a:lstStyle/>
          <a:p>
            <a:r>
              <a:rPr lang="en-CA" dirty="0"/>
              <a:t>Social Engineering</a:t>
            </a:r>
          </a:p>
        </p:txBody>
      </p:sp>
      <p:sp>
        <p:nvSpPr>
          <p:cNvPr id="9" name="Subtitle 8"/>
          <p:cNvSpPr>
            <a:spLocks noGrp="1"/>
          </p:cNvSpPr>
          <p:nvPr>
            <p:ph type="subTitle" idx="1"/>
          </p:nvPr>
        </p:nvSpPr>
        <p:spPr/>
        <p:txBody>
          <a:bodyPr/>
          <a:lstStyle/>
          <a:p>
            <a:r>
              <a:rPr lang="en-CA" dirty="0"/>
              <a:t>Water Holing</a:t>
            </a:r>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0717641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 </a:t>
            </a:r>
            <a:br>
              <a:rPr lang="en-CA" dirty="0"/>
            </a:br>
            <a:r>
              <a:rPr lang="en-CA" dirty="0"/>
              <a:t>Water Holing</a:t>
            </a:r>
            <a:endParaRPr lang="en-CA" dirty="0">
              <a:effectLst/>
            </a:endParaRPr>
          </a:p>
        </p:txBody>
      </p:sp>
      <p:sp>
        <p:nvSpPr>
          <p:cNvPr id="3" name="Content Placeholder 2"/>
          <p:cNvSpPr>
            <a:spLocks noGrp="1"/>
          </p:cNvSpPr>
          <p:nvPr>
            <p:ph sz="half" idx="1"/>
          </p:nvPr>
        </p:nvSpPr>
        <p:spPr>
          <a:xfrm>
            <a:off x="1493658" y="3212976"/>
            <a:ext cx="6156684" cy="3312368"/>
          </a:xfrm>
        </p:spPr>
        <p:txBody>
          <a:bodyPr>
            <a:normAutofit/>
          </a:bodyPr>
          <a:lstStyle/>
          <a:p>
            <a:r>
              <a:rPr lang="en-CA" dirty="0"/>
              <a:t>The attacker finds a weakness in a legitimate website known for attracting a target group.  </a:t>
            </a:r>
          </a:p>
          <a:p>
            <a:endParaRPr lang="en-CA" dirty="0"/>
          </a:p>
          <a:p>
            <a:r>
              <a:rPr lang="en-CA" dirty="0"/>
              <a:t>Using the compromised site, visitor systems are infected with malware because people trust the site owners.</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5613851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
        <p:nvSpPr>
          <p:cNvPr id="9" name="Title 1"/>
          <p:cNvSpPr>
            <a:spLocks noGrp="1"/>
          </p:cNvSpPr>
          <p:nvPr>
            <p:ph type="title"/>
          </p:nvPr>
        </p:nvSpPr>
        <p:spPr>
          <a:xfrm>
            <a:off x="468750" y="1102369"/>
            <a:ext cx="8229600" cy="720080"/>
          </a:xfrm>
        </p:spPr>
        <p:txBody>
          <a:bodyPr anchor="ctr">
            <a:normAutofit fontScale="90000"/>
          </a:bodyPr>
          <a:lstStyle/>
          <a:p>
            <a:r>
              <a:rPr lang="en-CA" dirty="0" smtClean="0"/>
              <a:t>Water </a:t>
            </a:r>
            <a:r>
              <a:rPr lang="en-CA" dirty="0"/>
              <a:t>Holing</a:t>
            </a:r>
            <a:endParaRPr lang="en-CA" dirty="0">
              <a:effectLst/>
            </a:endParaRPr>
          </a:p>
        </p:txBody>
      </p:sp>
      <p:pic>
        <p:nvPicPr>
          <p:cNvPr id="7" name="IrPL-2ZUioc"/>
          <p:cNvPicPr>
            <a:picLocks noRot="1" noChangeAspect="1"/>
          </p:cNvPicPr>
          <p:nvPr>
            <a:videoFile r:link="rId1"/>
          </p:nvPr>
        </p:nvPicPr>
        <p:blipFill>
          <a:blip r:embed="rId4"/>
          <a:stretch>
            <a:fillRect/>
          </a:stretch>
        </p:blipFill>
        <p:spPr>
          <a:xfrm>
            <a:off x="107504" y="1822449"/>
            <a:ext cx="8952092" cy="5035551"/>
          </a:xfrm>
          <a:prstGeom prst="rect">
            <a:avLst/>
          </a:prstGeom>
        </p:spPr>
      </p:pic>
    </p:spTree>
    <p:extLst>
      <p:ext uri="{BB962C8B-B14F-4D97-AF65-F5344CB8AC3E}">
        <p14:creationId xmlns:p14="http://schemas.microsoft.com/office/powerpoint/2010/main" val="2746425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itle 7"/>
          <p:cNvSpPr>
            <a:spLocks noGrp="1"/>
          </p:cNvSpPr>
          <p:nvPr>
            <p:ph type="ctrTitle"/>
          </p:nvPr>
        </p:nvSpPr>
        <p:spPr/>
        <p:txBody>
          <a:bodyPr/>
          <a:lstStyle/>
          <a:p>
            <a:r>
              <a:rPr lang="en-CA" dirty="0"/>
              <a:t>Social Engineering</a:t>
            </a:r>
          </a:p>
        </p:txBody>
      </p:sp>
      <p:sp>
        <p:nvSpPr>
          <p:cNvPr id="9" name="Subtitle 8"/>
          <p:cNvSpPr>
            <a:spLocks noGrp="1"/>
          </p:cNvSpPr>
          <p:nvPr>
            <p:ph type="subTitle" idx="1"/>
          </p:nvPr>
        </p:nvSpPr>
        <p:spPr/>
        <p:txBody>
          <a:bodyPr/>
          <a:lstStyle/>
          <a:p>
            <a:r>
              <a:rPr lang="en-CA" dirty="0"/>
              <a:t>Tailgating</a:t>
            </a:r>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0031848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 </a:t>
            </a:r>
            <a:br>
              <a:rPr lang="en-CA" dirty="0"/>
            </a:br>
            <a:r>
              <a:rPr lang="en-CA" dirty="0"/>
              <a:t>Tailgating</a:t>
            </a:r>
            <a:endParaRPr lang="en-CA" dirty="0">
              <a:effectLst/>
            </a:endParaRPr>
          </a:p>
        </p:txBody>
      </p:sp>
      <p:sp>
        <p:nvSpPr>
          <p:cNvPr id="3" name="Content Placeholder 2"/>
          <p:cNvSpPr>
            <a:spLocks noGrp="1"/>
          </p:cNvSpPr>
          <p:nvPr>
            <p:ph sz="half" idx="1"/>
          </p:nvPr>
        </p:nvSpPr>
        <p:spPr>
          <a:xfrm>
            <a:off x="1493658" y="3212976"/>
            <a:ext cx="6156684" cy="3312368"/>
          </a:xfrm>
        </p:spPr>
        <p:txBody>
          <a:bodyPr>
            <a:normAutofit/>
          </a:bodyPr>
          <a:lstStyle/>
          <a:p>
            <a:r>
              <a:rPr lang="en-CA" dirty="0"/>
              <a:t>The attacker seeks access to a restricted area.  </a:t>
            </a:r>
          </a:p>
          <a:p>
            <a:endParaRPr lang="en-CA" dirty="0"/>
          </a:p>
          <a:p>
            <a:r>
              <a:rPr lang="en-CA" dirty="0"/>
              <a:t>Simply walks in behind a person with legitimate access.</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3848438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29010"/>
            <a:ext cx="8229600" cy="792088"/>
          </a:xfrm>
        </p:spPr>
        <p:txBody>
          <a:bodyPr anchor="ctr">
            <a:normAutofit/>
          </a:bodyPr>
          <a:lstStyle/>
          <a:p>
            <a:r>
              <a:rPr lang="en-CA" dirty="0"/>
              <a:t>Social Engineering: Tailgating</a:t>
            </a:r>
            <a:endParaRPr lang="en-CA" dirty="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3" name="Mr1nT0_n_FM"/>
          <p:cNvPicPr>
            <a:picLocks noRot="1" noChangeAspect="1"/>
          </p:cNvPicPr>
          <p:nvPr>
            <a:videoFile r:link="rId1"/>
          </p:nvPr>
        </p:nvPicPr>
        <p:blipFill>
          <a:blip r:embed="rId4"/>
          <a:stretch>
            <a:fillRect/>
          </a:stretch>
        </p:blipFill>
        <p:spPr>
          <a:xfrm>
            <a:off x="603813" y="2276872"/>
            <a:ext cx="7936374" cy="4464211"/>
          </a:xfrm>
          <a:prstGeom prst="rect">
            <a:avLst/>
          </a:prstGeom>
        </p:spPr>
      </p:pic>
    </p:spTree>
    <p:extLst>
      <p:ext uri="{BB962C8B-B14F-4D97-AF65-F5344CB8AC3E}">
        <p14:creationId xmlns:p14="http://schemas.microsoft.com/office/powerpoint/2010/main" val="16702394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itle 7"/>
          <p:cNvSpPr>
            <a:spLocks noGrp="1"/>
          </p:cNvSpPr>
          <p:nvPr>
            <p:ph type="ctrTitle"/>
          </p:nvPr>
        </p:nvSpPr>
        <p:spPr/>
        <p:txBody>
          <a:bodyPr/>
          <a:lstStyle/>
          <a:p>
            <a:r>
              <a:rPr lang="en-CA" dirty="0"/>
              <a:t>Social Engineering</a:t>
            </a:r>
          </a:p>
        </p:txBody>
      </p:sp>
      <p:sp>
        <p:nvSpPr>
          <p:cNvPr id="9" name="Subtitle 8"/>
          <p:cNvSpPr>
            <a:spLocks noGrp="1"/>
          </p:cNvSpPr>
          <p:nvPr>
            <p:ph type="subTitle" idx="1"/>
          </p:nvPr>
        </p:nvSpPr>
        <p:spPr/>
        <p:txBody>
          <a:bodyPr/>
          <a:lstStyle/>
          <a:p>
            <a:r>
              <a:rPr lang="en-CA" dirty="0"/>
              <a:t>Baiting</a:t>
            </a:r>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42510724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440160"/>
          </a:xfrm>
        </p:spPr>
        <p:txBody>
          <a:bodyPr anchor="ctr">
            <a:normAutofit/>
          </a:bodyPr>
          <a:lstStyle/>
          <a:p>
            <a:r>
              <a:rPr lang="en-CA" dirty="0"/>
              <a:t>Social Engineering: </a:t>
            </a:r>
            <a:br>
              <a:rPr lang="en-CA" dirty="0"/>
            </a:br>
            <a:r>
              <a:rPr lang="en-CA" dirty="0"/>
              <a:t>Baiting</a:t>
            </a:r>
            <a:endParaRPr lang="en-CA" dirty="0">
              <a:effectLst/>
            </a:endParaRPr>
          </a:p>
        </p:txBody>
      </p:sp>
      <p:sp>
        <p:nvSpPr>
          <p:cNvPr id="3" name="Content Placeholder 2"/>
          <p:cNvSpPr>
            <a:spLocks noGrp="1"/>
          </p:cNvSpPr>
          <p:nvPr>
            <p:ph sz="half" idx="1"/>
          </p:nvPr>
        </p:nvSpPr>
        <p:spPr>
          <a:xfrm>
            <a:off x="1493658" y="3212976"/>
            <a:ext cx="6156684" cy="3312368"/>
          </a:xfrm>
        </p:spPr>
        <p:txBody>
          <a:bodyPr>
            <a:normAutofit fontScale="92500" lnSpcReduction="10000"/>
          </a:bodyPr>
          <a:lstStyle/>
          <a:p>
            <a:r>
              <a:rPr lang="en-CA" dirty="0"/>
              <a:t>Attackers leave malware-infected DVDs or USB flash drives in locations people will find them, giving them names that pique people’s curiosity.</a:t>
            </a:r>
          </a:p>
          <a:p>
            <a:pPr marL="0" indent="0">
              <a:buNone/>
            </a:pPr>
            <a:endParaRPr lang="en-CA" dirty="0"/>
          </a:p>
          <a:p>
            <a:r>
              <a:rPr lang="en-CA" dirty="0"/>
              <a:t>An employee looking out of curiosity or to determine how to return it puts it in his or her system and gets infected.</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23669512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679449"/>
          </a:xfrm>
        </p:spPr>
        <p:txBody>
          <a:bodyPr anchor="ctr">
            <a:normAutofit fontScale="90000"/>
          </a:bodyPr>
          <a:lstStyle/>
          <a:p>
            <a:r>
              <a:rPr lang="en-CA" dirty="0" smtClean="0"/>
              <a:t>Don’t </a:t>
            </a:r>
            <a:r>
              <a:rPr lang="en-CA" dirty="0"/>
              <a:t>Plug In ‘Found’ USBs</a:t>
            </a:r>
            <a:endParaRPr lang="en-CA" dirty="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9" name="TextBox 8"/>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4" name="uff6oAF-XY4"/>
          <p:cNvPicPr>
            <a:picLocks noRot="1" noChangeAspect="1"/>
          </p:cNvPicPr>
          <p:nvPr>
            <a:videoFile r:link="rId1"/>
          </p:nvPr>
        </p:nvPicPr>
        <p:blipFill>
          <a:blip r:embed="rId4"/>
          <a:stretch>
            <a:fillRect/>
          </a:stretch>
        </p:blipFill>
        <p:spPr>
          <a:xfrm>
            <a:off x="182599" y="1816205"/>
            <a:ext cx="8853897" cy="4980318"/>
          </a:xfrm>
          <a:prstGeom prst="rect">
            <a:avLst/>
          </a:prstGeom>
        </p:spPr>
      </p:pic>
    </p:spTree>
    <p:extLst>
      <p:ext uri="{BB962C8B-B14F-4D97-AF65-F5344CB8AC3E}">
        <p14:creationId xmlns:p14="http://schemas.microsoft.com/office/powerpoint/2010/main" val="668278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692696"/>
            <a:ext cx="5112568" cy="584775"/>
          </a:xfrm>
          <a:prstGeom prst="rect">
            <a:avLst/>
          </a:prstGeom>
          <a:noFill/>
        </p:spPr>
        <p:txBody>
          <a:bodyPr wrap="square" rtlCol="0">
            <a:spAutoFit/>
          </a:bodyPr>
          <a:lstStyle/>
          <a:p>
            <a:r>
              <a:rPr lang="en-CA" sz="3200" b="1" dirty="0">
                <a:solidFill>
                  <a:schemeClr val="bg1"/>
                </a:solidFill>
                <a:latin typeface="Trebuchet MS" panose="020B0603020202020204" pitchFamily="34" charset="0"/>
              </a:rPr>
              <a:t>Insert title here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itle 7"/>
          <p:cNvSpPr>
            <a:spLocks noGrp="1"/>
          </p:cNvSpPr>
          <p:nvPr>
            <p:ph type="ctrTitle"/>
          </p:nvPr>
        </p:nvSpPr>
        <p:spPr/>
        <p:txBody>
          <a:bodyPr/>
          <a:lstStyle/>
          <a:p>
            <a:r>
              <a:rPr lang="en-CA" dirty="0"/>
              <a:t>Social Engineering</a:t>
            </a:r>
          </a:p>
        </p:txBody>
      </p:sp>
      <p:sp>
        <p:nvSpPr>
          <p:cNvPr id="9" name="Subtitle 8"/>
          <p:cNvSpPr>
            <a:spLocks noGrp="1"/>
          </p:cNvSpPr>
          <p:nvPr>
            <p:ph type="subTitle" idx="1"/>
          </p:nvPr>
        </p:nvSpPr>
        <p:spPr/>
        <p:txBody>
          <a:bodyPr/>
          <a:lstStyle/>
          <a:p>
            <a:r>
              <a:rPr lang="en-CA" dirty="0" smtClean="0"/>
              <a:t>Phishing</a:t>
            </a:r>
            <a:endParaRPr lang="en-CA" dirty="0"/>
          </a:p>
        </p:txBody>
      </p:sp>
      <p:sp>
        <p:nvSpPr>
          <p:cNvPr id="10" name="TextBox 9"/>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37989532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9766"/>
            <a:ext cx="8229600" cy="493090"/>
          </a:xfrm>
        </p:spPr>
        <p:txBody>
          <a:bodyPr anchor="ctr">
            <a:normAutofit fontScale="90000"/>
          </a:bodyPr>
          <a:lstStyle/>
          <a:p>
            <a:r>
              <a:rPr lang="en-CA" dirty="0" smtClean="0"/>
              <a:t>What is Phishing?</a:t>
            </a:r>
            <a:endParaRPr lang="en-CA" dirty="0">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CA" dirty="0"/>
          </a:p>
        </p:txBody>
      </p:sp>
      <p:sp>
        <p:nvSpPr>
          <p:cNvPr id="9" name="Content Placeholder 2"/>
          <p:cNvSpPr>
            <a:spLocks noGrp="1"/>
          </p:cNvSpPr>
          <p:nvPr>
            <p:ph idx="1"/>
          </p:nvPr>
        </p:nvSpPr>
        <p:spPr>
          <a:xfrm>
            <a:off x="457200" y="2564904"/>
            <a:ext cx="8229600" cy="3777283"/>
          </a:xfrm>
        </p:spPr>
        <p:txBody>
          <a:bodyPr>
            <a:normAutofit fontScale="85000" lnSpcReduction="20000"/>
          </a:bodyPr>
          <a:lstStyle/>
          <a:p>
            <a:r>
              <a:rPr lang="en-CA" sz="3600" dirty="0" smtClean="0"/>
              <a:t>Phishing </a:t>
            </a:r>
            <a:r>
              <a:rPr lang="en-CA" sz="3600" dirty="0"/>
              <a:t>is the attempt to obtain sensitive information such as usernames, passwords, and credit card </a:t>
            </a:r>
            <a:r>
              <a:rPr lang="en-CA" sz="3600" dirty="0" smtClean="0"/>
              <a:t>details…by </a:t>
            </a:r>
            <a:r>
              <a:rPr lang="en-CA" sz="3600" dirty="0"/>
              <a:t>disguising as a trustworthy entity in an electronic communication…. Phishing is typically carried out by email </a:t>
            </a:r>
            <a:r>
              <a:rPr lang="en-CA" sz="3600" dirty="0" smtClean="0"/>
              <a:t>spoofing…and </a:t>
            </a:r>
            <a:r>
              <a:rPr lang="en-CA" sz="3600" dirty="0"/>
              <a:t>it often directs users to enter personal information at a fake website, the look and feel of which are identical to the legitimate </a:t>
            </a:r>
            <a:r>
              <a:rPr lang="en-CA" sz="3600" dirty="0" smtClean="0"/>
              <a:t>one.</a:t>
            </a:r>
            <a:endParaRPr lang="en-CA" sz="2000" dirty="0"/>
          </a:p>
          <a:p>
            <a:pPr marL="0" indent="0" algn="r">
              <a:buNone/>
            </a:pPr>
            <a:r>
              <a:rPr lang="en-CA" sz="2000" dirty="0" smtClean="0"/>
              <a:t>Wikipedia</a:t>
            </a:r>
            <a:endParaRPr lang="en-CA" sz="2000" dirty="0"/>
          </a:p>
        </p:txBody>
      </p:sp>
    </p:spTree>
    <p:extLst>
      <p:ext uri="{BB962C8B-B14F-4D97-AF65-F5344CB8AC3E}">
        <p14:creationId xmlns:p14="http://schemas.microsoft.com/office/powerpoint/2010/main" val="19782424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493090"/>
          </a:xfrm>
        </p:spPr>
        <p:txBody>
          <a:bodyPr anchor="ctr">
            <a:normAutofit fontScale="90000"/>
          </a:bodyPr>
          <a:lstStyle/>
          <a:p>
            <a:r>
              <a:rPr lang="en-CA" dirty="0" smtClean="0"/>
              <a:t>The Cost of Phishing to an Edmonton U</a:t>
            </a:r>
            <a:endParaRPr lang="en-CA" dirty="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3" name="i6ZoyZDm-jI"/>
          <p:cNvPicPr>
            <a:picLocks noRot="1" noChangeAspect="1"/>
          </p:cNvPicPr>
          <p:nvPr>
            <a:videoFile r:link="rId1"/>
          </p:nvPr>
        </p:nvPicPr>
        <p:blipFill>
          <a:blip r:embed="rId4"/>
          <a:stretch>
            <a:fillRect/>
          </a:stretch>
        </p:blipFill>
        <p:spPr>
          <a:xfrm>
            <a:off x="73246" y="1816172"/>
            <a:ext cx="8963250" cy="5041828"/>
          </a:xfrm>
          <a:prstGeom prst="rect">
            <a:avLst/>
          </a:prstGeom>
        </p:spPr>
      </p:pic>
    </p:spTree>
    <p:extLst>
      <p:ext uri="{BB962C8B-B14F-4D97-AF65-F5344CB8AC3E}">
        <p14:creationId xmlns:p14="http://schemas.microsoft.com/office/powerpoint/2010/main" val="2173094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493090"/>
          </a:xfrm>
        </p:spPr>
        <p:txBody>
          <a:bodyPr anchor="ctr">
            <a:normAutofit fontScale="90000"/>
          </a:bodyPr>
          <a:lstStyle/>
          <a:p>
            <a:r>
              <a:rPr lang="en-CA" dirty="0" smtClean="0"/>
              <a:t>Phishing</a:t>
            </a:r>
            <a:endParaRPr lang="en-CA" dirty="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10" name="UxuB7HKTCHg"/>
          <p:cNvPicPr>
            <a:picLocks noRot="1" noChangeAspect="1"/>
          </p:cNvPicPr>
          <p:nvPr>
            <a:videoFile r:link="rId1"/>
          </p:nvPr>
        </p:nvPicPr>
        <p:blipFill>
          <a:blip r:embed="rId4"/>
          <a:stretch>
            <a:fillRect/>
          </a:stretch>
        </p:blipFill>
        <p:spPr>
          <a:xfrm>
            <a:off x="35496" y="1689842"/>
            <a:ext cx="9108504" cy="5123534"/>
          </a:xfrm>
          <a:prstGeom prst="rect">
            <a:avLst/>
          </a:prstGeom>
        </p:spPr>
      </p:pic>
    </p:spTree>
    <p:extLst>
      <p:ext uri="{BB962C8B-B14F-4D97-AF65-F5344CB8AC3E}">
        <p14:creationId xmlns:p14="http://schemas.microsoft.com/office/powerpoint/2010/main" val="25131499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864096"/>
          </a:xfrm>
        </p:spPr>
        <p:txBody>
          <a:bodyPr anchor="ctr">
            <a:normAutofit/>
          </a:bodyPr>
          <a:lstStyle/>
          <a:p>
            <a:r>
              <a:rPr lang="en-CA" dirty="0"/>
              <a:t>Social Engineering: </a:t>
            </a:r>
            <a:endParaRPr lang="en-CA" dirty="0">
              <a:effectLst/>
            </a:endParaRPr>
          </a:p>
        </p:txBody>
      </p:sp>
      <p:sp>
        <p:nvSpPr>
          <p:cNvPr id="3" name="Content Placeholder 2"/>
          <p:cNvSpPr>
            <a:spLocks noGrp="1"/>
          </p:cNvSpPr>
          <p:nvPr>
            <p:ph sz="half" idx="1"/>
          </p:nvPr>
        </p:nvSpPr>
        <p:spPr>
          <a:xfrm>
            <a:off x="1799692" y="2708920"/>
            <a:ext cx="5544616" cy="3831288"/>
          </a:xfrm>
        </p:spPr>
        <p:txBody>
          <a:bodyPr>
            <a:normAutofit lnSpcReduction="10000"/>
          </a:bodyPr>
          <a:lstStyle/>
          <a:p>
            <a:pPr marL="0" indent="0">
              <a:buNone/>
            </a:pPr>
            <a:r>
              <a:rPr lang="en-CA" dirty="0"/>
              <a:t>And there’s much, much more….</a:t>
            </a:r>
          </a:p>
          <a:p>
            <a:pPr marL="0" indent="0">
              <a:buNone/>
            </a:pPr>
            <a:endParaRPr lang="en-CA" dirty="0"/>
          </a:p>
          <a:p>
            <a:r>
              <a:rPr lang="en-CA" dirty="0" smtClean="0"/>
              <a:t>Like </a:t>
            </a:r>
            <a:r>
              <a:rPr lang="en-CA" dirty="0"/>
              <a:t>virus hoaxes,</a:t>
            </a:r>
          </a:p>
          <a:p>
            <a:r>
              <a:rPr lang="en-CA" dirty="0" err="1"/>
              <a:t>Smishing</a:t>
            </a:r>
            <a:r>
              <a:rPr lang="en-CA" dirty="0"/>
              <a:t> (SMS phishing)</a:t>
            </a:r>
          </a:p>
          <a:p>
            <a:r>
              <a:rPr lang="en-CA" dirty="0"/>
              <a:t>Like tricking users to copy and paste malicious code into their browser’s web development console,….</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4042886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DEFENSE</a:t>
            </a:r>
          </a:p>
        </p:txBody>
      </p:sp>
      <p:sp>
        <p:nvSpPr>
          <p:cNvPr id="3" name="Text Placeholder 2"/>
          <p:cNvSpPr>
            <a:spLocks noGrp="1"/>
          </p:cNvSpPr>
          <p:nvPr>
            <p:ph type="body" idx="1"/>
          </p:nvPr>
        </p:nvSpPr>
        <p:spPr/>
        <p:txBody>
          <a:bodyPr/>
          <a:lstStyle/>
          <a:p>
            <a:r>
              <a:rPr lang="en-CA" dirty="0"/>
              <a:t>What can we do about it?   A discussion.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0288732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5125" y="2636912"/>
            <a:ext cx="3333750" cy="1676400"/>
          </a:xfrm>
          <a:prstGeom prst="rect">
            <a:avLst/>
          </a:prstGeom>
        </p:spPr>
      </p:pic>
    </p:spTree>
    <p:extLst>
      <p:ext uri="{BB962C8B-B14F-4D97-AF65-F5344CB8AC3E}">
        <p14:creationId xmlns:p14="http://schemas.microsoft.com/office/powerpoint/2010/main" val="20123934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12976"/>
            <a:ext cx="8229600" cy="1143000"/>
          </a:xfrm>
        </p:spPr>
        <p:txBody>
          <a:bodyPr>
            <a:normAutofit fontScale="90000"/>
          </a:bodyPr>
          <a:lstStyle/>
          <a:p>
            <a:r>
              <a:rPr lang="en-CA" dirty="0"/>
              <a:t>Don’t Underestimate </a:t>
            </a:r>
            <a:br>
              <a:rPr lang="en-CA" dirty="0"/>
            </a:br>
            <a:r>
              <a:rPr lang="en-CA" dirty="0"/>
              <a:t>the </a:t>
            </a:r>
            <a:r>
              <a:rPr lang="en-CA" b="1" i="1" dirty="0">
                <a:solidFill>
                  <a:srgbClr val="FF0000"/>
                </a:solidFill>
              </a:rPr>
              <a:t>Power of Common Sense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6009106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143000"/>
          </a:xfrm>
        </p:spPr>
        <p:txBody>
          <a:bodyPr/>
          <a:lstStyle/>
          <a:p>
            <a:r>
              <a:rPr lang="en-CA" dirty="0"/>
              <a:t>Defense</a:t>
            </a:r>
          </a:p>
        </p:txBody>
      </p:sp>
      <p:sp>
        <p:nvSpPr>
          <p:cNvPr id="3" name="Content Placeholder 2"/>
          <p:cNvSpPr>
            <a:spLocks noGrp="1"/>
          </p:cNvSpPr>
          <p:nvPr>
            <p:ph sz="half" idx="1"/>
          </p:nvPr>
        </p:nvSpPr>
        <p:spPr>
          <a:xfrm>
            <a:off x="457200" y="3140968"/>
            <a:ext cx="4038600" cy="2985195"/>
          </a:xfrm>
        </p:spPr>
        <p:txBody>
          <a:bodyPr>
            <a:normAutofit lnSpcReduction="10000"/>
          </a:bodyPr>
          <a:lstStyle/>
          <a:p>
            <a:r>
              <a:rPr lang="en-CA" dirty="0"/>
              <a:t>Scrutinize what information in the workplace is sensitive and evaluate exposure to breakdowns in security—including social engineering.</a:t>
            </a:r>
          </a:p>
        </p:txBody>
      </p:sp>
      <p:sp>
        <p:nvSpPr>
          <p:cNvPr id="4" name="Content Placeholder 3"/>
          <p:cNvSpPr>
            <a:spLocks noGrp="1"/>
          </p:cNvSpPr>
          <p:nvPr>
            <p:ph sz="half" idx="2"/>
          </p:nvPr>
        </p:nvSpPr>
        <p:spPr>
          <a:xfrm>
            <a:off x="4648200" y="3140968"/>
            <a:ext cx="4038600" cy="2985195"/>
          </a:xfrm>
        </p:spPr>
        <p:txBody>
          <a:bodyPr>
            <a:normAutofit lnSpcReduction="10000"/>
          </a:bodyPr>
          <a:lstStyle/>
          <a:p>
            <a:r>
              <a:rPr lang="en-CA" dirty="0"/>
              <a:t>Establish security protocols, policies, and procedures for handling sensitive information.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984213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143000"/>
          </a:xfrm>
        </p:spPr>
        <p:txBody>
          <a:bodyPr/>
          <a:lstStyle/>
          <a:p>
            <a:r>
              <a:rPr lang="en-CA" dirty="0"/>
              <a:t>Defense</a:t>
            </a:r>
          </a:p>
        </p:txBody>
      </p:sp>
      <p:sp>
        <p:nvSpPr>
          <p:cNvPr id="3" name="Content Placeholder 2"/>
          <p:cNvSpPr>
            <a:spLocks noGrp="1"/>
          </p:cNvSpPr>
          <p:nvPr>
            <p:ph sz="half" idx="1"/>
          </p:nvPr>
        </p:nvSpPr>
        <p:spPr>
          <a:xfrm>
            <a:off x="457200" y="3140968"/>
            <a:ext cx="4038600" cy="2985195"/>
          </a:xfrm>
        </p:spPr>
        <p:txBody>
          <a:bodyPr>
            <a:normAutofit/>
          </a:bodyPr>
          <a:lstStyle/>
          <a:p>
            <a:r>
              <a:rPr lang="en-CA" dirty="0"/>
              <a:t>Train employees in the security protocols relevant to their position</a:t>
            </a:r>
          </a:p>
        </p:txBody>
      </p:sp>
      <p:sp>
        <p:nvSpPr>
          <p:cNvPr id="4" name="Content Placeholder 3"/>
          <p:cNvSpPr>
            <a:spLocks noGrp="1"/>
          </p:cNvSpPr>
          <p:nvPr>
            <p:ph sz="half" idx="2"/>
          </p:nvPr>
        </p:nvSpPr>
        <p:spPr>
          <a:xfrm>
            <a:off x="4648200" y="3140968"/>
            <a:ext cx="4038600" cy="2985195"/>
          </a:xfrm>
        </p:spPr>
        <p:txBody>
          <a:bodyPr>
            <a:normAutofit/>
          </a:bodyPr>
          <a:lstStyle/>
          <a:p>
            <a:r>
              <a:rPr lang="en-CA" dirty="0"/>
              <a:t>Periodically test the systems to make sure they work.</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6395201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143000"/>
          </a:xfrm>
        </p:spPr>
        <p:txBody>
          <a:bodyPr/>
          <a:lstStyle/>
          <a:p>
            <a:r>
              <a:rPr lang="en-CA" dirty="0"/>
              <a:t>Defense</a:t>
            </a:r>
          </a:p>
        </p:txBody>
      </p:sp>
      <p:sp>
        <p:nvSpPr>
          <p:cNvPr id="3" name="Content Placeholder 2"/>
          <p:cNvSpPr>
            <a:spLocks noGrp="1"/>
          </p:cNvSpPr>
          <p:nvPr>
            <p:ph sz="half" idx="1"/>
          </p:nvPr>
        </p:nvSpPr>
        <p:spPr>
          <a:xfrm>
            <a:off x="457200" y="3140968"/>
            <a:ext cx="4038600" cy="2985195"/>
          </a:xfrm>
        </p:spPr>
        <p:txBody>
          <a:bodyPr>
            <a:normAutofit/>
          </a:bodyPr>
          <a:lstStyle/>
          <a:p>
            <a:r>
              <a:rPr lang="en-CA" dirty="0"/>
              <a:t>Periodically Review your defensive posture to make sure that your systems, procedures, protocols and training are up-to-date.</a:t>
            </a:r>
          </a:p>
        </p:txBody>
      </p:sp>
      <p:sp>
        <p:nvSpPr>
          <p:cNvPr id="4" name="Content Placeholder 3"/>
          <p:cNvSpPr>
            <a:spLocks noGrp="1"/>
          </p:cNvSpPr>
          <p:nvPr>
            <p:ph sz="half" idx="2"/>
          </p:nvPr>
        </p:nvSpPr>
        <p:spPr>
          <a:xfrm>
            <a:off x="4648200" y="3140968"/>
            <a:ext cx="4038600" cy="2985195"/>
          </a:xfrm>
        </p:spPr>
        <p:txBody>
          <a:bodyPr>
            <a:normAutofit/>
          </a:bodyPr>
          <a:lstStyle/>
          <a:p>
            <a:r>
              <a:rPr lang="en-CA" dirty="0"/>
              <a:t>Make sure that private documents are adequately handled by shredding or secure disposal.</a:t>
            </a:r>
          </a:p>
          <a:p>
            <a:pPr marL="0" indent="0">
              <a:buNone/>
            </a:pPr>
            <a:endParaRPr lang="en-C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spTree>
    <p:extLst>
      <p:ext uri="{BB962C8B-B14F-4D97-AF65-F5344CB8AC3E}">
        <p14:creationId xmlns:p14="http://schemas.microsoft.com/office/powerpoint/2010/main" val="13229655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143000"/>
          </a:xfrm>
          <a:prstGeom prst="rect">
            <a:avLst/>
          </a:prstGeom>
        </p:spPr>
      </p:pic>
      <p:sp>
        <p:nvSpPr>
          <p:cNvPr id="8" name="TextBox 7"/>
          <p:cNvSpPr txBox="1"/>
          <p:nvPr/>
        </p:nvSpPr>
        <p:spPr>
          <a:xfrm>
            <a:off x="430952" y="679449"/>
            <a:ext cx="3420968" cy="307777"/>
          </a:xfrm>
          <a:prstGeom prst="rect">
            <a:avLst/>
          </a:prstGeom>
          <a:noFill/>
        </p:spPr>
        <p:txBody>
          <a:bodyPr wrap="square" rtlCol="0">
            <a:spAutoFit/>
          </a:bodyPr>
          <a:lstStyle/>
          <a:p>
            <a:r>
              <a:rPr lang="en-CA" sz="1400" dirty="0">
                <a:solidFill>
                  <a:schemeClr val="bg1"/>
                </a:solidFill>
                <a:latin typeface="Trebuchet MS" panose="020B0603020202020204" pitchFamily="34" charset="0"/>
              </a:rPr>
              <a:t>Cyber Security Awareness Committee</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5125" y="2636912"/>
            <a:ext cx="3333750" cy="1676400"/>
          </a:xfrm>
          <a:prstGeom prst="rect">
            <a:avLst/>
          </a:prstGeom>
        </p:spPr>
      </p:pic>
    </p:spTree>
    <p:extLst>
      <p:ext uri="{BB962C8B-B14F-4D97-AF65-F5344CB8AC3E}">
        <p14:creationId xmlns:p14="http://schemas.microsoft.com/office/powerpoint/2010/main" val="26861072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BA7210088B6F4DBC818B538DEA54AF" ma:contentTypeVersion="2" ma:contentTypeDescription="Create a new document." ma:contentTypeScope="" ma:versionID="c69e71dd7e40169ebe0e26e38de088c2">
  <xsd:schema xmlns:xsd="http://www.w3.org/2001/XMLSchema" xmlns:xs="http://www.w3.org/2001/XMLSchema" xmlns:p="http://schemas.microsoft.com/office/2006/metadata/properties" xmlns:ns2="351a0f35-8537-4791-b701-1dcaf97aec24" targetNamespace="http://schemas.microsoft.com/office/2006/metadata/properties" ma:root="true" ma:fieldsID="f659419280236bd797a54bcfa23cee41" ns2:_="">
    <xsd:import namespace="351a0f35-8537-4791-b701-1dcaf97aec2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1a0f35-8537-4791-b701-1dcaf97aec2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19276DE-53E6-41D6-B9C3-83CEE712E304}"/>
</file>

<file path=customXml/itemProps2.xml><?xml version="1.0" encoding="utf-8"?>
<ds:datastoreItem xmlns:ds="http://schemas.openxmlformats.org/officeDocument/2006/customXml" ds:itemID="{919C8619-D5D0-4094-989C-04CEC109C3EF}"/>
</file>

<file path=customXml/itemProps3.xml><?xml version="1.0" encoding="utf-8"?>
<ds:datastoreItem xmlns:ds="http://schemas.openxmlformats.org/officeDocument/2006/customXml" ds:itemID="{D726BABC-88EF-43A8-ADCB-022175A5B0EF}"/>
</file>

<file path=docProps/app.xml><?xml version="1.0" encoding="utf-8"?>
<Properties xmlns="http://schemas.openxmlformats.org/officeDocument/2006/extended-properties" xmlns:vt="http://schemas.openxmlformats.org/officeDocument/2006/docPropsVTypes">
  <TotalTime>6583</TotalTime>
  <Words>1234</Words>
  <Application>Microsoft Office PowerPoint</Application>
  <PresentationFormat>On-screen Show (4:3)</PresentationFormat>
  <Paragraphs>181</Paragraphs>
  <Slides>53</Slides>
  <Notes>0</Notes>
  <HiddenSlides>0</HiddenSlides>
  <MMClips>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Trebuchet MS</vt:lpstr>
      <vt:lpstr>Office Theme</vt:lpstr>
      <vt:lpstr>PowerPoint Presentation</vt:lpstr>
      <vt:lpstr>Cyber Security Awareness –  Social Engineering/Phishing</vt:lpstr>
      <vt:lpstr>Social Engineering</vt:lpstr>
      <vt:lpstr>Social Engineering</vt:lpstr>
      <vt:lpstr>PowerPoint Presentation</vt:lpstr>
      <vt:lpstr>Advertising</vt:lpstr>
      <vt:lpstr>Advertising</vt:lpstr>
      <vt:lpstr>Family Influence</vt:lpstr>
      <vt:lpstr>Family Influence</vt:lpstr>
      <vt:lpstr>Elementary School</vt:lpstr>
      <vt:lpstr>Elementary School</vt:lpstr>
      <vt:lpstr>Religious Thought</vt:lpstr>
      <vt:lpstr>Religious Thought</vt:lpstr>
      <vt:lpstr>Political Discourse</vt:lpstr>
      <vt:lpstr>Political Discourse</vt:lpstr>
      <vt:lpstr>Peer Pressure</vt:lpstr>
      <vt:lpstr>Peer Pressure</vt:lpstr>
      <vt:lpstr>Social Engineering:  Security Context</vt:lpstr>
      <vt:lpstr>Social Engineering: Defined on CITS’ Web Site</vt:lpstr>
      <vt:lpstr>Social Engineering:  Security Context</vt:lpstr>
      <vt:lpstr>Social Engineering</vt:lpstr>
      <vt:lpstr>Pretexting</vt:lpstr>
      <vt:lpstr>Pretexting</vt:lpstr>
      <vt:lpstr>Pretexting</vt:lpstr>
      <vt:lpstr>Social Engineering</vt:lpstr>
      <vt:lpstr>Pretexting: Special Case</vt:lpstr>
      <vt:lpstr>Pretexting</vt:lpstr>
      <vt:lpstr>Another Kind of Vishing</vt:lpstr>
      <vt:lpstr>Pretexting: Duping the Help Desk</vt:lpstr>
      <vt:lpstr>Social Engineering: </vt:lpstr>
      <vt:lpstr>Social Engineering</vt:lpstr>
      <vt:lpstr>Social Engineering:  Quid Pro Quo – Something for Something</vt:lpstr>
      <vt:lpstr>Social Engineering</vt:lpstr>
      <vt:lpstr>Social Engineering:  Water Holing</vt:lpstr>
      <vt:lpstr>Water Holing</vt:lpstr>
      <vt:lpstr>Social Engineering</vt:lpstr>
      <vt:lpstr>Social Engineering:  Tailgating</vt:lpstr>
      <vt:lpstr>Social Engineering: Tailgating</vt:lpstr>
      <vt:lpstr>Social Engineering</vt:lpstr>
      <vt:lpstr>Social Engineering:  Baiting</vt:lpstr>
      <vt:lpstr>Don’t Plug In ‘Found’ USBs</vt:lpstr>
      <vt:lpstr>Social Engineering</vt:lpstr>
      <vt:lpstr>What is Phishing?</vt:lpstr>
      <vt:lpstr>The Cost of Phishing to an Edmonton U</vt:lpstr>
      <vt:lpstr>Phishing</vt:lpstr>
      <vt:lpstr>Social Engineering: </vt:lpstr>
      <vt:lpstr>DEFENSE</vt:lpstr>
      <vt:lpstr>PowerPoint Presentation</vt:lpstr>
      <vt:lpstr>Don’t Underestimate  the Power of Common Sense</vt:lpstr>
      <vt:lpstr>Defense</vt:lpstr>
      <vt:lpstr>Defense</vt:lpstr>
      <vt:lpstr>Defense</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mmacdonald</dc:creator>
  <cp:lastModifiedBy>John D'Amico</cp:lastModifiedBy>
  <cp:revision>57</cp:revision>
  <dcterms:created xsi:type="dcterms:W3CDTF">2015-09-15T14:16:27Z</dcterms:created>
  <dcterms:modified xsi:type="dcterms:W3CDTF">2018-03-21T12:52:46Z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0x01010018BA7210088B6F4DBC818B538DEA54AF</vt:lpwstr>
  </property>
</Properties>
</file>