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5"/>
  </p:notesMasterIdLst>
  <p:handoutMasterIdLst>
    <p:handoutMasterId r:id="rId36"/>
  </p:handoutMasterIdLst>
  <p:sldIdLst>
    <p:sldId id="378" r:id="rId6"/>
    <p:sldId id="408" r:id="rId7"/>
    <p:sldId id="410" r:id="rId8"/>
    <p:sldId id="381" r:id="rId9"/>
    <p:sldId id="406" r:id="rId10"/>
    <p:sldId id="384" r:id="rId11"/>
    <p:sldId id="383" r:id="rId12"/>
    <p:sldId id="385" r:id="rId13"/>
    <p:sldId id="387" r:id="rId14"/>
    <p:sldId id="396" r:id="rId15"/>
    <p:sldId id="397" r:id="rId16"/>
    <p:sldId id="414" r:id="rId17"/>
    <p:sldId id="398" r:id="rId18"/>
    <p:sldId id="404" r:id="rId19"/>
    <p:sldId id="399" r:id="rId20"/>
    <p:sldId id="388" r:id="rId21"/>
    <p:sldId id="389" r:id="rId22"/>
    <p:sldId id="403" r:id="rId23"/>
    <p:sldId id="390" r:id="rId24"/>
    <p:sldId id="391" r:id="rId25"/>
    <p:sldId id="392" r:id="rId26"/>
    <p:sldId id="393" r:id="rId27"/>
    <p:sldId id="412" r:id="rId28"/>
    <p:sldId id="411" r:id="rId29"/>
    <p:sldId id="413" r:id="rId30"/>
    <p:sldId id="394" r:id="rId31"/>
    <p:sldId id="409" r:id="rId32"/>
    <p:sldId id="395" r:id="rId33"/>
    <p:sldId id="40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1112A4C-BECE-A741-992E-3702878BA5CA}">
          <p14:sldIdLst>
            <p14:sldId id="378"/>
            <p14:sldId id="408"/>
            <p14:sldId id="410"/>
            <p14:sldId id="381"/>
            <p14:sldId id="406"/>
            <p14:sldId id="384"/>
            <p14:sldId id="383"/>
            <p14:sldId id="385"/>
            <p14:sldId id="387"/>
            <p14:sldId id="396"/>
            <p14:sldId id="397"/>
            <p14:sldId id="414"/>
            <p14:sldId id="398"/>
            <p14:sldId id="404"/>
            <p14:sldId id="399"/>
            <p14:sldId id="388"/>
            <p14:sldId id="389"/>
            <p14:sldId id="403"/>
            <p14:sldId id="390"/>
            <p14:sldId id="391"/>
            <p14:sldId id="392"/>
            <p14:sldId id="393"/>
            <p14:sldId id="412"/>
            <p14:sldId id="411"/>
            <p14:sldId id="413"/>
            <p14:sldId id="394"/>
            <p14:sldId id="409"/>
            <p14:sldId id="395"/>
          </p14:sldIdLst>
        </p14:section>
        <p14:section name="Untitled Section" id="{61AD4C2F-D6AF-6846-AC1B-FF63905F6E49}">
          <p14:sldIdLst>
            <p14:sldId id="40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D0000"/>
    <a:srgbClr val="BE0003"/>
    <a:srgbClr val="B8000E"/>
    <a:srgbClr val="665580"/>
    <a:srgbClr val="80331C"/>
    <a:srgbClr val="942A8A"/>
    <a:srgbClr val="9C347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30" autoAdjust="0"/>
    <p:restoredTop sz="88117" autoAdjust="0"/>
  </p:normalViewPr>
  <p:slideViewPr>
    <p:cSldViewPr snapToGrid="0" snapToObjects="1">
      <p:cViewPr varScale="1">
        <p:scale>
          <a:sx n="100" d="100"/>
          <a:sy n="100" d="100"/>
        </p:scale>
        <p:origin x="15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9D5BA1-1A81-534E-8D44-07C900FAD782}" type="datetimeFigureOut">
              <a:rPr lang="en-US" smtClean="0"/>
              <a:t>4/28/2020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B497E6-C95C-614E-AF30-58D001718662}" type="slidenum">
              <a:rPr lang="en-US" smtClean="0"/>
              <a:t>‹#›</a:t>
            </a:fld>
            <a:endParaRPr lang="en-US"/>
          </a:p>
        </p:txBody>
      </p:sp>
    </p:spTree>
    <p:extLst>
      <p:ext uri="{BB962C8B-B14F-4D97-AF65-F5344CB8AC3E}">
        <p14:creationId xmlns:p14="http://schemas.microsoft.com/office/powerpoint/2010/main" val="2633981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EC55F8-3F66-9443-9114-688DDAD01944}" type="datetimeFigureOut">
              <a:rPr lang="en-US" smtClean="0"/>
              <a:t>4/28/2020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2CEC67-EABE-524A-A145-86B091834775}" type="slidenum">
              <a:rPr lang="en-US" smtClean="0"/>
              <a:t>‹#›</a:t>
            </a:fld>
            <a:endParaRPr lang="en-US"/>
          </a:p>
        </p:txBody>
      </p:sp>
    </p:spTree>
    <p:extLst>
      <p:ext uri="{BB962C8B-B14F-4D97-AF65-F5344CB8AC3E}">
        <p14:creationId xmlns:p14="http://schemas.microsoft.com/office/powerpoint/2010/main" val="20736195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CEC67-EABE-524A-A145-86B091834775}" type="slidenum">
              <a:rPr lang="en-US" smtClean="0"/>
              <a:t>1</a:t>
            </a:fld>
            <a:endParaRPr lang="en-US"/>
          </a:p>
        </p:txBody>
      </p:sp>
    </p:spTree>
    <p:extLst>
      <p:ext uri="{BB962C8B-B14F-4D97-AF65-F5344CB8AC3E}">
        <p14:creationId xmlns:p14="http://schemas.microsoft.com/office/powerpoint/2010/main" val="3159762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CEC67-EABE-524A-A145-86B091834775}" type="slidenum">
              <a:rPr lang="en-US" smtClean="0"/>
              <a:t>2</a:t>
            </a:fld>
            <a:endParaRPr lang="en-US"/>
          </a:p>
        </p:txBody>
      </p:sp>
    </p:spTree>
    <p:extLst>
      <p:ext uri="{BB962C8B-B14F-4D97-AF65-F5344CB8AC3E}">
        <p14:creationId xmlns:p14="http://schemas.microsoft.com/office/powerpoint/2010/main" val="508416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CEC67-EABE-524A-A145-86B091834775}" type="slidenum">
              <a:rPr lang="en-US" smtClean="0"/>
              <a:t>7</a:t>
            </a:fld>
            <a:endParaRPr lang="en-US"/>
          </a:p>
        </p:txBody>
      </p:sp>
    </p:spTree>
    <p:extLst>
      <p:ext uri="{BB962C8B-B14F-4D97-AF65-F5344CB8AC3E}">
        <p14:creationId xmlns:p14="http://schemas.microsoft.com/office/powerpoint/2010/main" val="855650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CEC67-EABE-524A-A145-86B091834775}" type="slidenum">
              <a:rPr lang="en-US" smtClean="0"/>
              <a:t>11</a:t>
            </a:fld>
            <a:endParaRPr lang="en-US"/>
          </a:p>
        </p:txBody>
      </p:sp>
    </p:spTree>
    <p:extLst>
      <p:ext uri="{BB962C8B-B14F-4D97-AF65-F5344CB8AC3E}">
        <p14:creationId xmlns:p14="http://schemas.microsoft.com/office/powerpoint/2010/main" val="946521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CEC67-EABE-524A-A145-86B091834775}" type="slidenum">
              <a:rPr lang="en-US" smtClean="0"/>
              <a:t>12</a:t>
            </a:fld>
            <a:endParaRPr lang="en-US"/>
          </a:p>
        </p:txBody>
      </p:sp>
    </p:spTree>
    <p:extLst>
      <p:ext uri="{BB962C8B-B14F-4D97-AF65-F5344CB8AC3E}">
        <p14:creationId xmlns:p14="http://schemas.microsoft.com/office/powerpoint/2010/main" val="2420203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CEC67-EABE-524A-A145-86B091834775}" type="slidenum">
              <a:rPr lang="en-US" smtClean="0"/>
              <a:t>17</a:t>
            </a:fld>
            <a:endParaRPr lang="en-US"/>
          </a:p>
        </p:txBody>
      </p:sp>
    </p:spTree>
    <p:extLst>
      <p:ext uri="{BB962C8B-B14F-4D97-AF65-F5344CB8AC3E}">
        <p14:creationId xmlns:p14="http://schemas.microsoft.com/office/powerpoint/2010/main" val="906118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Trebuchet MS"/>
                <a:cs typeface="Trebuchet MS"/>
              </a:defRPr>
            </a:lvl1pPr>
          </a:lstStyle>
          <a:p>
            <a:r>
              <a:rPr lang="en-US" dirty="0"/>
              <a:t>Click to edit Master title style</a:t>
            </a:r>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title style</a:t>
            </a:r>
          </a:p>
        </p:txBody>
      </p:sp>
      <p:sp>
        <p:nvSpPr>
          <p:cNvPr id="4" name="Date Placeholder 3"/>
          <p:cNvSpPr>
            <a:spLocks noGrp="1"/>
          </p:cNvSpPr>
          <p:nvPr>
            <p:ph type="dt" sz="half" idx="10"/>
          </p:nvPr>
        </p:nvSpPr>
        <p:spPr/>
        <p:txBody>
          <a:bodyPr/>
          <a:lstStyle/>
          <a:p>
            <a:fld id="{9880880F-8D4A-8744-8471-EE4D3394B16F}"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66986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chemeClr val="bg1"/>
                </a:solidFill>
                <a:latin typeface="Trebuchet MS"/>
                <a:cs typeface="Trebuchet MS"/>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Trebuchet MS"/>
                <a:cs typeface="Trebuchet MS"/>
              </a:defRPr>
            </a:lvl1pPr>
            <a:lvl2pPr>
              <a:defRPr>
                <a:latin typeface="Trebuchet MS"/>
                <a:cs typeface="Trebuchet MS"/>
              </a:defRPr>
            </a:lvl2pPr>
            <a:lvl3pPr>
              <a:defRPr>
                <a:latin typeface="Trebuchet MS"/>
                <a:cs typeface="Trebuchet MS"/>
              </a:defRPr>
            </a:lvl3pPr>
            <a:lvl4pPr>
              <a:defRPr>
                <a:latin typeface="Trebuchet MS"/>
                <a:cs typeface="Trebuchet MS"/>
              </a:defRPr>
            </a:lvl4pPr>
            <a:lvl5pPr>
              <a:defRPr>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80880F-8D4A-8744-8471-EE4D3394B16F}"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423717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3200" b="1" cap="all">
                <a:latin typeface="Trebuchet MS"/>
                <a:cs typeface="Trebuchet MS"/>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Trebuchet MS"/>
                <a:cs typeface="Trebuchet M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80880F-8D4A-8744-8471-EE4D3394B16F}"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35334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chemeClr val="bg1"/>
                </a:solidFill>
                <a:latin typeface="Trebuchet MS"/>
                <a:cs typeface="Trebuchet MS"/>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atin typeface="Trebuchet MS"/>
                <a:cs typeface="Trebuchet MS"/>
              </a:defRPr>
            </a:lvl1pPr>
            <a:lvl2pPr>
              <a:defRPr sz="2400">
                <a:latin typeface="Trebuchet MS"/>
                <a:cs typeface="Trebuchet MS"/>
              </a:defRPr>
            </a:lvl2pPr>
            <a:lvl3pPr>
              <a:defRPr sz="2000">
                <a:latin typeface="Trebuchet MS"/>
                <a:cs typeface="Trebuchet MS"/>
              </a:defRPr>
            </a:lvl3pPr>
            <a:lvl4pPr>
              <a:defRPr sz="1800">
                <a:latin typeface="Trebuchet MS"/>
                <a:cs typeface="Trebuchet MS"/>
              </a:defRPr>
            </a:lvl4pPr>
            <a:lvl5pPr>
              <a:defRPr sz="1800">
                <a:latin typeface="Trebuchet MS"/>
                <a:cs typeface="Trebuchet M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Trebuchet MS"/>
                <a:cs typeface="Trebuchet MS"/>
              </a:defRPr>
            </a:lvl1pPr>
            <a:lvl2pPr>
              <a:defRPr sz="2400">
                <a:latin typeface="Trebuchet MS"/>
                <a:cs typeface="Trebuchet MS"/>
              </a:defRPr>
            </a:lvl2pPr>
            <a:lvl3pPr>
              <a:defRPr sz="2000">
                <a:latin typeface="Trebuchet MS"/>
                <a:cs typeface="Trebuchet MS"/>
              </a:defRPr>
            </a:lvl3pPr>
            <a:lvl4pPr>
              <a:defRPr sz="1800">
                <a:latin typeface="Trebuchet MS"/>
                <a:cs typeface="Trebuchet MS"/>
              </a:defRPr>
            </a:lvl4pPr>
            <a:lvl5pPr>
              <a:defRPr sz="1800">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80880F-8D4A-8744-8471-EE4D3394B16F}"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1113516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chemeClr val="bg1"/>
                </a:solidFill>
                <a:latin typeface="Trebuchet MS"/>
                <a:cs typeface="Trebuchet MS"/>
              </a:defRPr>
            </a:lvl1pPr>
          </a:lstStyle>
          <a:p>
            <a:r>
              <a:rPr lang="en-US" dirty="0"/>
              <a:t>Click to edit Master title style</a:t>
            </a:r>
          </a:p>
        </p:txBody>
      </p:sp>
      <p:sp>
        <p:nvSpPr>
          <p:cNvPr id="3" name="Date Placeholder 2"/>
          <p:cNvSpPr>
            <a:spLocks noGrp="1"/>
          </p:cNvSpPr>
          <p:nvPr>
            <p:ph type="dt" sz="half" idx="10"/>
          </p:nvPr>
        </p:nvSpPr>
        <p:spPr/>
        <p:txBody>
          <a:bodyPr/>
          <a:lstStyle/>
          <a:p>
            <a:fld id="{9880880F-8D4A-8744-8471-EE4D3394B16F}" type="datetimeFigureOut">
              <a:rPr lang="en-US" smtClean="0"/>
              <a:t>4/28/2020</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590847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35100"/>
            <a:ext cx="3008313" cy="1162050"/>
          </a:xfrm>
          <a:prstGeom prst="rect">
            <a:avLst/>
          </a:prstGeom>
        </p:spPr>
        <p:txBody>
          <a:bodyPr anchor="b"/>
          <a:lstStyle>
            <a:lvl1pPr algn="l">
              <a:defRPr sz="2000" b="1">
                <a:latin typeface="Trebuchet MS"/>
                <a:cs typeface="Trebuchet MS"/>
              </a:defRPr>
            </a:lvl1pPr>
          </a:lstStyle>
          <a:p>
            <a:r>
              <a:rPr lang="en-US" dirty="0"/>
              <a:t>Click to edit Master title style</a:t>
            </a:r>
          </a:p>
        </p:txBody>
      </p:sp>
      <p:sp>
        <p:nvSpPr>
          <p:cNvPr id="3" name="Content Placeholder 2"/>
          <p:cNvSpPr>
            <a:spLocks noGrp="1"/>
          </p:cNvSpPr>
          <p:nvPr>
            <p:ph idx="1"/>
          </p:nvPr>
        </p:nvSpPr>
        <p:spPr>
          <a:xfrm>
            <a:off x="3575050" y="1435100"/>
            <a:ext cx="5111750" cy="4691063"/>
          </a:xfrm>
        </p:spPr>
        <p:txBody>
          <a:bodyPr/>
          <a:lstStyle>
            <a:lvl1pPr>
              <a:defRPr sz="3200">
                <a:latin typeface="Trebuchet MS"/>
                <a:cs typeface="Trebuchet MS"/>
              </a:defRPr>
            </a:lvl1pPr>
            <a:lvl2pPr>
              <a:defRPr sz="2800">
                <a:latin typeface="Trebuchet MS"/>
                <a:cs typeface="Trebuchet MS"/>
              </a:defRPr>
            </a:lvl2pPr>
            <a:lvl3pPr>
              <a:defRPr sz="2400">
                <a:latin typeface="Trebuchet MS"/>
                <a:cs typeface="Trebuchet MS"/>
              </a:defRPr>
            </a:lvl3pPr>
            <a:lvl4pPr>
              <a:defRPr sz="2000">
                <a:latin typeface="Trebuchet MS"/>
                <a:cs typeface="Trebuchet MS"/>
              </a:defRPr>
            </a:lvl4pPr>
            <a:lvl5pPr>
              <a:defRPr sz="2000">
                <a:latin typeface="Trebuchet MS"/>
                <a:cs typeface="Trebuchet MS"/>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597150"/>
            <a:ext cx="3008313" cy="3529013"/>
          </a:xfrm>
        </p:spPr>
        <p:txBody>
          <a:bodyPr/>
          <a:lstStyle>
            <a:lvl1pPr marL="0" indent="0">
              <a:buNone/>
              <a:defRPr sz="140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880880F-8D4A-8744-8471-EE4D3394B16F}"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8" name="Title 1"/>
          <p:cNvSpPr txBox="1">
            <a:spLocks/>
          </p:cNvSpPr>
          <p:nvPr userDrawn="1"/>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r>
              <a:rPr lang="en-US" dirty="0">
                <a:latin typeface="Trebuchet MS"/>
                <a:cs typeface="Trebuchet MS"/>
              </a:rPr>
              <a:t>Click to edit Master title style</a:t>
            </a:r>
          </a:p>
        </p:txBody>
      </p:sp>
      <p:sp>
        <p:nvSpPr>
          <p:cNvPr id="9"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239538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083969"/>
            <a:ext cx="5486400" cy="566738"/>
          </a:xfrm>
          <a:prstGeom prst="rect">
            <a:avLst/>
          </a:prstGeom>
        </p:spPr>
        <p:txBody>
          <a:bodyPr anchor="b"/>
          <a:lstStyle>
            <a:lvl1pPr algn="l">
              <a:defRPr sz="2000" b="1">
                <a:latin typeface="Trebuchet MS"/>
                <a:cs typeface="Trebuchet MS"/>
              </a:defRPr>
            </a:lvl1pPr>
          </a:lstStyle>
          <a:p>
            <a:r>
              <a:rPr lang="en-US" dirty="0"/>
              <a:t>Click to edit Master title style</a:t>
            </a:r>
          </a:p>
        </p:txBody>
      </p:sp>
      <p:sp>
        <p:nvSpPr>
          <p:cNvPr id="3" name="Picture Placeholder 2"/>
          <p:cNvSpPr>
            <a:spLocks noGrp="1"/>
          </p:cNvSpPr>
          <p:nvPr>
            <p:ph type="pic" idx="1"/>
          </p:nvPr>
        </p:nvSpPr>
        <p:spPr>
          <a:xfrm>
            <a:off x="1792288" y="1545123"/>
            <a:ext cx="5486400" cy="3544897"/>
          </a:xfrm>
        </p:spPr>
        <p:txBody>
          <a:bodyPr/>
          <a:lstStyle>
            <a:lvl1pPr marL="0" indent="0">
              <a:buNone/>
              <a:defRPr sz="3200">
                <a:latin typeface="Trebuchet MS"/>
                <a:cs typeface="Trebuchet M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687022"/>
            <a:ext cx="5486400" cy="485177"/>
          </a:xfrm>
        </p:spPr>
        <p:txBody>
          <a:bodyPr/>
          <a:lstStyle>
            <a:lvl1pPr marL="0" indent="0">
              <a:buNone/>
              <a:defRPr sz="140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880880F-8D4A-8744-8471-EE4D3394B16F}"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8" name="Title 1"/>
          <p:cNvSpPr txBox="1">
            <a:spLocks/>
          </p:cNvSpPr>
          <p:nvPr userDrawn="1"/>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r>
              <a:rPr lang="en-US" dirty="0">
                <a:latin typeface="Trebuchet MS"/>
                <a:cs typeface="Trebuchet MS"/>
              </a:rPr>
              <a:t>Click to edit Master title style</a:t>
            </a:r>
          </a:p>
        </p:txBody>
      </p:sp>
      <p:sp>
        <p:nvSpPr>
          <p:cNvPr id="9" name="Slide Number Placeholder 5"/>
          <p:cNvSpPr>
            <a:spLocks noGrp="1"/>
          </p:cNvSpPr>
          <p:nvPr>
            <p:ph type="sldNum" sz="quarter" idx="12"/>
          </p:nvPr>
        </p:nvSpPr>
        <p:spPr>
          <a:xfrm>
            <a:off x="6553200" y="6356350"/>
            <a:ext cx="782889" cy="365125"/>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2780957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Department of Psychology</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Feb. 3, 2012</a:t>
            </a:r>
          </a:p>
        </p:txBody>
      </p:sp>
      <p:sp>
        <p:nvSpPr>
          <p:cNvPr id="2" name="Rectangle 1"/>
          <p:cNvSpPr/>
          <p:nvPr userDrawn="1"/>
        </p:nvSpPr>
        <p:spPr>
          <a:xfrm>
            <a:off x="6932418" y="5961753"/>
            <a:ext cx="2116768" cy="8290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9"/>
          <a:stretch>
            <a:fillRect/>
          </a:stretch>
        </p:blipFill>
        <p:spPr>
          <a:xfrm>
            <a:off x="7578397" y="6203835"/>
            <a:ext cx="1108403" cy="670875"/>
          </a:xfrm>
          <a:prstGeom prst="rect">
            <a:avLst/>
          </a:prstGeom>
        </p:spPr>
      </p:pic>
      <p:sp>
        <p:nvSpPr>
          <p:cNvPr id="9" name="Rectangle 8">
            <a:extLst>
              <a:ext uri="{FF2B5EF4-FFF2-40B4-BE49-F238E27FC236}">
                <a16:creationId xmlns:a16="http://schemas.microsoft.com/office/drawing/2014/main" id="{96B226A7-368B-B442-9D73-47CF45306CCD}"/>
              </a:ext>
            </a:extLst>
          </p:cNvPr>
          <p:cNvSpPr/>
          <p:nvPr userDrawn="1"/>
        </p:nvSpPr>
        <p:spPr>
          <a:xfrm>
            <a:off x="0" y="0"/>
            <a:ext cx="9144000" cy="1188053"/>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8749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3.jpg"/><Relationship Id="rId13" Type="http://schemas.openxmlformats.org/officeDocument/2006/relationships/image" Target="../media/image8.jpeg"/><Relationship Id="rId18" Type="http://schemas.openxmlformats.org/officeDocument/2006/relationships/image" Target="../media/image2.jpg"/><Relationship Id="rId3" Type="http://schemas.microsoft.com/office/2007/relationships/media" Target="../media/media2.mp3"/><Relationship Id="rId7" Type="http://schemas.openxmlformats.org/officeDocument/2006/relationships/image" Target="../media/image1.emf"/><Relationship Id="rId12" Type="http://schemas.openxmlformats.org/officeDocument/2006/relationships/image" Target="../media/image7.jpg"/><Relationship Id="rId17" Type="http://schemas.openxmlformats.org/officeDocument/2006/relationships/image" Target="../media/image12.jpeg"/><Relationship Id="rId2" Type="http://schemas.openxmlformats.org/officeDocument/2006/relationships/audio" Target="../media/media1.mp3"/><Relationship Id="rId16" Type="http://schemas.openxmlformats.org/officeDocument/2006/relationships/image" Target="../media/image11.jpeg"/><Relationship Id="rId1" Type="http://schemas.microsoft.com/office/2007/relationships/media" Target="../media/media1.mp3"/><Relationship Id="rId6" Type="http://schemas.openxmlformats.org/officeDocument/2006/relationships/notesSlide" Target="../notesSlides/notesSlide2.xml"/><Relationship Id="rId11" Type="http://schemas.openxmlformats.org/officeDocument/2006/relationships/image" Target="../media/image6.jpg"/><Relationship Id="rId5" Type="http://schemas.openxmlformats.org/officeDocument/2006/relationships/slideLayout" Target="../slideLayouts/slideLayout1.xml"/><Relationship Id="rId15" Type="http://schemas.openxmlformats.org/officeDocument/2006/relationships/image" Target="../media/image10.jpeg"/><Relationship Id="rId10" Type="http://schemas.openxmlformats.org/officeDocument/2006/relationships/image" Target="../media/image5.jpg"/><Relationship Id="rId19" Type="http://schemas.openxmlformats.org/officeDocument/2006/relationships/image" Target="../media/image13.png"/><Relationship Id="rId4" Type="http://schemas.openxmlformats.org/officeDocument/2006/relationships/audio" Target="../media/media2.mp3"/><Relationship Id="rId9" Type="http://schemas.openxmlformats.org/officeDocument/2006/relationships/image" Target="../media/image4.jpeg"/><Relationship Id="rId14"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4.mp3"/><Relationship Id="rId7" Type="http://schemas.openxmlformats.org/officeDocument/2006/relationships/slideLayout" Target="../slideLayouts/slideLayout4.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media5.mp3"/><Relationship Id="rId5" Type="http://schemas.microsoft.com/office/2007/relationships/media" Target="../media/media5.mp3"/><Relationship Id="rId4" Type="http://schemas.openxmlformats.org/officeDocument/2006/relationships/audio" Target="../media/media4.mp3"/><Relationship Id="rId9" Type="http://schemas.openxmlformats.org/officeDocument/2006/relationships/image" Target="../media/image14.jp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TPf_bc7DAvI" TargetMode="External"/><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3.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6.jpeg"/><Relationship Id="rId5" Type="http://schemas.openxmlformats.org/officeDocument/2006/relationships/hyperlink" Target="mailto:jboggs@brocku.ca?subject=Question%20about%20CANA%203P40" TargetMode="External"/><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brocku.ca/humanities/student-resources/academic-advisin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brocku.ca/humanities/canadian-studies/student-exchange-program-between-brock-university-and-the-university-of-innsbruck/"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3.png"/><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microsoft.com/office/2007/relationships/media" Target="../media/media9.mp3"/><Relationship Id="rId7" Type="http://schemas.openxmlformats.org/officeDocument/2006/relationships/image" Target="../media/image23.jp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3.png"/><Relationship Id="rId5" Type="http://schemas.openxmlformats.org/officeDocument/2006/relationships/slideLayout" Target="../slideLayouts/slideLayout4.xml"/><Relationship Id="rId4" Type="http://schemas.openxmlformats.org/officeDocument/2006/relationships/audio" Target="../media/media9.mp3"/></Relationships>
</file>

<file path=ppt/slides/_rels/slide24.xml.rels><?xml version="1.0" encoding="UTF-8" standalone="yes"?>
<Relationships xmlns="http://schemas.openxmlformats.org/package/2006/relationships"><Relationship Id="rId3" Type="http://schemas.microsoft.com/office/2007/relationships/media" Target="../media/media8.mp3"/><Relationship Id="rId7" Type="http://schemas.openxmlformats.org/officeDocument/2006/relationships/image" Target="../media/image24.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3.png"/><Relationship Id="rId5" Type="http://schemas.openxmlformats.org/officeDocument/2006/relationships/slideLayout" Target="../slideLayouts/slideLayout4.xml"/><Relationship Id="rId4" Type="http://schemas.openxmlformats.org/officeDocument/2006/relationships/audio" Target="../media/media8.mp3"/></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hyperlink" Target="https://brocku.ca/brock-news/seen-and-heard/guest-lecturer-talks-history-of-labatts-brewing/" TargetMode="External"/><Relationship Id="rId2" Type="http://schemas.openxmlformats.org/officeDocument/2006/relationships/hyperlink" Target="https://brocku.ca/brock-news/seen-and-heard/murdoch-mysteries-creator-draws-full-house-at-brock/" TargetMode="External"/><Relationship Id="rId1" Type="http://schemas.openxmlformats.org/officeDocument/2006/relationships/slideLayout" Target="../slideLayouts/slideLayout4.xml"/><Relationship Id="rId5" Type="http://schemas.openxmlformats.org/officeDocument/2006/relationships/hyperlink" Target="https://brocku.ca/brock-news/2020/03/brock-expert-believes-pandemic-is-being-used-to-further-complicate-border-issues/" TargetMode="External"/><Relationship Id="rId4" Type="http://schemas.openxmlformats.org/officeDocument/2006/relationships/hyperlink" Target="https://brocku.ca/brock-news/2020/04/disrupted-project-brings-researcher-closer-to-brock-community/"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mailto:canadianstudies@brocku.ca" TargetMode="External"/><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hyperlink" Target="https://www.pexels.com/photo/red-ceramic-mug-3021055/" TargetMode="External"/><Relationship Id="rId13" Type="http://schemas.openxmlformats.org/officeDocument/2006/relationships/hyperlink" Target="https://www.pexels.com/photo/photo-of-windmills-during-dawn-3608056/" TargetMode="External"/><Relationship Id="rId18" Type="http://schemas.openxmlformats.org/officeDocument/2006/relationships/hyperlink" Target="https://unsplash.com/s/photos/canadian?utm_source=unsplash&amp;utm_medium=referral&amp;utm_content=creditCopyText" TargetMode="External"/><Relationship Id="rId3" Type="http://schemas.openxmlformats.org/officeDocument/2006/relationships/hyperlink" Target="https://www.pexels.com/photo/alberta-amazing-attraction-banff-417074/" TargetMode="External"/><Relationship Id="rId21" Type="http://schemas.openxmlformats.org/officeDocument/2006/relationships/hyperlink" Target="https://unsplash.com/photos/NyEdi8YBqTg" TargetMode="External"/><Relationship Id="rId7" Type="http://schemas.openxmlformats.org/officeDocument/2006/relationships/hyperlink" Target="https://www.pexels.com/photo/lighthouse-by-the-cliff-1788746/" TargetMode="External"/><Relationship Id="rId12" Type="http://schemas.openxmlformats.org/officeDocument/2006/relationships/hyperlink" Target="https://www.pexels.com/photo/low-angle-photography-of-high-rise-buildings-3727074/" TargetMode="External"/><Relationship Id="rId17" Type="http://schemas.openxmlformats.org/officeDocument/2006/relationships/hyperlink" Target="https://unsplash.com/@nineteen?utm_source=unsplash&amp;utm_medium=referral&amp;utm_content=creditCopyText" TargetMode="External"/><Relationship Id="rId2" Type="http://schemas.openxmlformats.org/officeDocument/2006/relationships/hyperlink" Target="https://www.nbc.ca/personal/advice/immigration/getting-settled-in-canada-in-8-easy-steps.html" TargetMode="External"/><Relationship Id="rId16" Type="http://schemas.openxmlformats.org/officeDocument/2006/relationships/hyperlink" Target="https://www.pexels.com/photo/antique-antique-globe-antique-shop-antique-store-414916/" TargetMode="External"/><Relationship Id="rId20" Type="http://schemas.openxmlformats.org/officeDocument/2006/relationships/hyperlink" Target="https://unsplash.com/@trfotos?utm_source=unsplash&amp;utm_medium=referral&amp;utm_content=creditCopyText" TargetMode="External"/><Relationship Id="rId1" Type="http://schemas.openxmlformats.org/officeDocument/2006/relationships/slideLayout" Target="../slideLayouts/slideLayout2.xml"/><Relationship Id="rId6" Type="http://schemas.openxmlformats.org/officeDocument/2006/relationships/hyperlink" Target="https://www.pexels.com/photo/canoes-beside-dock-1630885/" TargetMode="External"/><Relationship Id="rId11" Type="http://schemas.openxmlformats.org/officeDocument/2006/relationships/hyperlink" Target="https://www.pexels.com/photo/waterfalls-under-blue-sky-and-white-clouds-3490963/" TargetMode="External"/><Relationship Id="rId5" Type="http://schemas.openxmlformats.org/officeDocument/2006/relationships/hyperlink" Target="https://www.pexels.com/photo/close-up-fashion-footwear-legs-1151067/" TargetMode="External"/><Relationship Id="rId15" Type="http://schemas.openxmlformats.org/officeDocument/2006/relationships/hyperlink" Target="https://www.pexels.com/photo/canada-flag-with-mountain-range-view-756790/" TargetMode="External"/><Relationship Id="rId10" Type="http://schemas.openxmlformats.org/officeDocument/2006/relationships/hyperlink" Target="https://www.pexels.com/photo/men-riding-a-horse-carriage-2887578/" TargetMode="External"/><Relationship Id="rId19" Type="http://schemas.openxmlformats.org/officeDocument/2006/relationships/hyperlink" Target="https://unsplash.com/photos/WbwuCPNA1Ag" TargetMode="External"/><Relationship Id="rId4" Type="http://schemas.openxmlformats.org/officeDocument/2006/relationships/hyperlink" Target="https://www.pexels.com/photo/people-gathered-in-front-of-toronto-freestanding-signage-1750754/" TargetMode="External"/><Relationship Id="rId9" Type="http://schemas.openxmlformats.org/officeDocument/2006/relationships/hyperlink" Target="https://www.pexels.com/photo/architecture-buildings-city-cn-tower-137581/" TargetMode="External"/><Relationship Id="rId14" Type="http://schemas.openxmlformats.org/officeDocument/2006/relationships/hyperlink" Target="https://www.pexels.com/photo/niagara-falls-1739264/" TargetMode="External"/><Relationship Id="rId22" Type="http://schemas.openxmlformats.org/officeDocument/2006/relationships/hyperlink" Target="https://unsplash.com/@mepamper?utm_source=unsplash&amp;utm_medium=referral&amp;utm_content=creditCopyTex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8000E"/>
        </a:solidFill>
        <a:effectLst/>
      </p:bgPr>
    </p:bg>
    <p:spTree>
      <p:nvGrpSpPr>
        <p:cNvPr id="1" name=""/>
        <p:cNvGrpSpPr/>
        <p:nvPr/>
      </p:nvGrpSpPr>
      <p:grpSpPr>
        <a:xfrm>
          <a:off x="0" y="0"/>
          <a:ext cx="0" cy="0"/>
          <a:chOff x="0" y="0"/>
          <a:chExt cx="0" cy="0"/>
        </a:xfrm>
      </p:grpSpPr>
      <p:sp>
        <p:nvSpPr>
          <p:cNvPr id="6" name="Rectangle 5"/>
          <p:cNvSpPr/>
          <p:nvPr/>
        </p:nvSpPr>
        <p:spPr>
          <a:xfrm>
            <a:off x="1" y="78540"/>
            <a:ext cx="9143999" cy="6858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stretch>
            <a:fillRect/>
          </a:stretch>
        </p:blipFill>
        <p:spPr>
          <a:xfrm>
            <a:off x="7627357" y="6187125"/>
            <a:ext cx="1108403" cy="670875"/>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0F7AE749-8648-42B0-A9DE-2643312D5475}"/>
              </a:ext>
            </a:extLst>
          </p:cNvPr>
          <p:cNvPicPr>
            <a:picLocks noChangeAspect="1"/>
          </p:cNvPicPr>
          <p:nvPr/>
        </p:nvPicPr>
        <p:blipFill>
          <a:blip r:embed="rId4"/>
          <a:stretch>
            <a:fillRect/>
          </a:stretch>
        </p:blipFill>
        <p:spPr>
          <a:xfrm>
            <a:off x="3757612" y="3507540"/>
            <a:ext cx="1628775" cy="1628775"/>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1990725" y="1937880"/>
            <a:ext cx="4914900" cy="1569660"/>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Trebuchet MS"/>
                <a:cs typeface="Trebuchet MS"/>
              </a:rPr>
              <a:t>Centre for Canadian Studies</a:t>
            </a:r>
            <a:endParaRPr lang="en-US" dirty="0">
              <a:solidFill>
                <a:schemeClr val="bg1"/>
              </a:solidFill>
              <a:effectLst>
                <a:outerShdw blurRad="38100" dist="38100" dir="2700000" algn="tl">
                  <a:srgbClr val="000000">
                    <a:alpha val="43137"/>
                  </a:srgbClr>
                </a:outerShdw>
              </a:effectLst>
              <a:latin typeface="Trebuchet MS"/>
              <a:cs typeface="Trebuchet MS"/>
            </a:endParaRPr>
          </a:p>
        </p:txBody>
      </p:sp>
      <p:sp>
        <p:nvSpPr>
          <p:cNvPr id="2" name="TextBox 1">
            <a:extLst>
              <a:ext uri="{FF2B5EF4-FFF2-40B4-BE49-F238E27FC236}">
                <a16:creationId xmlns:a16="http://schemas.microsoft.com/office/drawing/2014/main" id="{46AB974A-0BA5-423E-9BD3-6CB3214782AB}"/>
              </a:ext>
            </a:extLst>
          </p:cNvPr>
          <p:cNvSpPr txBox="1"/>
          <p:nvPr/>
        </p:nvSpPr>
        <p:spPr>
          <a:xfrm>
            <a:off x="1990725" y="5919019"/>
            <a:ext cx="4914900" cy="646331"/>
          </a:xfrm>
          <a:prstGeom prst="rect">
            <a:avLst/>
          </a:prstGeom>
          <a:noFill/>
        </p:spPr>
        <p:txBody>
          <a:bodyPr wrap="square" rtlCol="0">
            <a:spAutoFit/>
          </a:bodyPr>
          <a:lstStyle/>
          <a:p>
            <a:pPr algn="ctr"/>
            <a:r>
              <a:rPr lang="en-CA" dirty="0">
                <a:solidFill>
                  <a:schemeClr val="bg1"/>
                </a:solidFill>
              </a:rPr>
              <a:t>Make sure your volume is on because we have some audio on this presentation</a:t>
            </a:r>
          </a:p>
        </p:txBody>
      </p:sp>
    </p:spTree>
    <p:extLst>
      <p:ext uri="{BB962C8B-B14F-4D97-AF65-F5344CB8AC3E}">
        <p14:creationId xmlns:p14="http://schemas.microsoft.com/office/powerpoint/2010/main" val="3500261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78540"/>
            <a:ext cx="9143999" cy="68580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7"/>
          <a:stretch>
            <a:fillRect/>
          </a:stretch>
        </p:blipFill>
        <p:spPr>
          <a:xfrm>
            <a:off x="7627357" y="6187125"/>
            <a:ext cx="1108403" cy="670875"/>
          </a:xfrm>
          <a:prstGeom prst="rect">
            <a:avLst/>
          </a:prstGeom>
        </p:spPr>
      </p:pic>
      <p:pic>
        <p:nvPicPr>
          <p:cNvPr id="21" name="Picture 20" descr="A picture containing sitting, table, red, food&#10;&#10;Description automatically generated">
            <a:extLst>
              <a:ext uri="{FF2B5EF4-FFF2-40B4-BE49-F238E27FC236}">
                <a16:creationId xmlns:a16="http://schemas.microsoft.com/office/drawing/2014/main" id="{DA5830C4-7528-4CF9-9BB1-FEE71CE6CFEB}"/>
              </a:ext>
            </a:extLst>
          </p:cNvPr>
          <p:cNvPicPr>
            <a:picLocks noChangeAspect="1"/>
          </p:cNvPicPr>
          <p:nvPr/>
        </p:nvPicPr>
        <p:blipFill>
          <a:blip r:embed="rId8"/>
          <a:stretch>
            <a:fillRect/>
          </a:stretch>
        </p:blipFill>
        <p:spPr>
          <a:xfrm>
            <a:off x="1746056" y="4600902"/>
            <a:ext cx="3110750" cy="2073023"/>
          </a:xfrm>
          <a:prstGeom prst="rect">
            <a:avLst/>
          </a:prstGeom>
        </p:spPr>
      </p:pic>
      <p:pic>
        <p:nvPicPr>
          <p:cNvPr id="3" name="Picture 2" descr="Niagara Falls">
            <a:extLst>
              <a:ext uri="{FF2B5EF4-FFF2-40B4-BE49-F238E27FC236}">
                <a16:creationId xmlns:a16="http://schemas.microsoft.com/office/drawing/2014/main" id="{FB50FB98-FC9D-49A8-A80A-E74FC8255084}"/>
              </a:ext>
            </a:extLst>
          </p:cNvPr>
          <p:cNvPicPr>
            <a:picLocks noChangeAspect="1"/>
          </p:cNvPicPr>
          <p:nvPr/>
        </p:nvPicPr>
        <p:blipFill>
          <a:blip r:embed="rId9"/>
          <a:stretch>
            <a:fillRect/>
          </a:stretch>
        </p:blipFill>
        <p:spPr>
          <a:xfrm>
            <a:off x="-139663" y="3323083"/>
            <a:ext cx="2359742" cy="3146323"/>
          </a:xfrm>
          <a:prstGeom prst="rect">
            <a:avLst/>
          </a:prstGeom>
        </p:spPr>
      </p:pic>
      <p:pic>
        <p:nvPicPr>
          <p:cNvPr id="17" name="Picture 16" descr="Peggy's cove">
            <a:extLst>
              <a:ext uri="{FF2B5EF4-FFF2-40B4-BE49-F238E27FC236}">
                <a16:creationId xmlns:a16="http://schemas.microsoft.com/office/drawing/2014/main" id="{B03AA52E-0E6B-448D-BB1F-95ADEC60CA08}"/>
              </a:ext>
            </a:extLst>
          </p:cNvPr>
          <p:cNvPicPr>
            <a:picLocks noChangeAspect="1"/>
          </p:cNvPicPr>
          <p:nvPr/>
        </p:nvPicPr>
        <p:blipFill>
          <a:blip r:embed="rId10"/>
          <a:stretch>
            <a:fillRect/>
          </a:stretch>
        </p:blipFill>
        <p:spPr>
          <a:xfrm>
            <a:off x="1524761" y="1286399"/>
            <a:ext cx="2518605" cy="3045938"/>
          </a:xfrm>
          <a:prstGeom prst="rect">
            <a:avLst/>
          </a:prstGeom>
        </p:spPr>
      </p:pic>
      <p:pic>
        <p:nvPicPr>
          <p:cNvPr id="10" name="Picture 9" descr="False creek Vancouver and canoes">
            <a:extLst>
              <a:ext uri="{FF2B5EF4-FFF2-40B4-BE49-F238E27FC236}">
                <a16:creationId xmlns:a16="http://schemas.microsoft.com/office/drawing/2014/main" id="{86506896-84A4-48B5-8AAC-C052B809E94D}"/>
              </a:ext>
            </a:extLst>
          </p:cNvPr>
          <p:cNvPicPr>
            <a:picLocks noChangeAspect="1"/>
          </p:cNvPicPr>
          <p:nvPr/>
        </p:nvPicPr>
        <p:blipFill>
          <a:blip r:embed="rId11"/>
          <a:stretch>
            <a:fillRect/>
          </a:stretch>
        </p:blipFill>
        <p:spPr>
          <a:xfrm>
            <a:off x="3565879" y="52359"/>
            <a:ext cx="2990778" cy="2261776"/>
          </a:xfrm>
          <a:prstGeom prst="rect">
            <a:avLst/>
          </a:prstGeom>
        </p:spPr>
      </p:pic>
      <p:pic>
        <p:nvPicPr>
          <p:cNvPr id="13" name="Picture 12" descr="Peace tower and tulips">
            <a:extLst>
              <a:ext uri="{FF2B5EF4-FFF2-40B4-BE49-F238E27FC236}">
                <a16:creationId xmlns:a16="http://schemas.microsoft.com/office/drawing/2014/main" id="{0F558E87-4645-4BF6-8D4C-F2779D8AD4FF}"/>
              </a:ext>
            </a:extLst>
          </p:cNvPr>
          <p:cNvPicPr>
            <a:picLocks noChangeAspect="1"/>
          </p:cNvPicPr>
          <p:nvPr/>
        </p:nvPicPr>
        <p:blipFill>
          <a:blip r:embed="rId12"/>
          <a:stretch>
            <a:fillRect/>
          </a:stretch>
        </p:blipFill>
        <p:spPr>
          <a:xfrm>
            <a:off x="-179964" y="-154167"/>
            <a:ext cx="3398044" cy="2265362"/>
          </a:xfrm>
          <a:prstGeom prst="rect">
            <a:avLst/>
          </a:prstGeom>
        </p:spPr>
      </p:pic>
      <p:pic>
        <p:nvPicPr>
          <p:cNvPr id="23" name="Picture 22" descr="A close up of a coffee cup&#10;&#10;Description automatically generated">
            <a:extLst>
              <a:ext uri="{FF2B5EF4-FFF2-40B4-BE49-F238E27FC236}">
                <a16:creationId xmlns:a16="http://schemas.microsoft.com/office/drawing/2014/main" id="{88273F89-FEA2-4F0F-8D32-4768A878894B}"/>
              </a:ext>
            </a:extLst>
          </p:cNvPr>
          <p:cNvPicPr>
            <a:picLocks noChangeAspect="1"/>
          </p:cNvPicPr>
          <p:nvPr/>
        </p:nvPicPr>
        <p:blipFill>
          <a:blip r:embed="rId13"/>
          <a:stretch>
            <a:fillRect/>
          </a:stretch>
        </p:blipFill>
        <p:spPr>
          <a:xfrm>
            <a:off x="4556407" y="2720813"/>
            <a:ext cx="3020202" cy="2013468"/>
          </a:xfrm>
          <a:prstGeom prst="rect">
            <a:avLst/>
          </a:prstGeom>
        </p:spPr>
      </p:pic>
      <p:pic>
        <p:nvPicPr>
          <p:cNvPr id="15" name="Picture 14" descr="Toronto skating crowd">
            <a:extLst>
              <a:ext uri="{FF2B5EF4-FFF2-40B4-BE49-F238E27FC236}">
                <a16:creationId xmlns:a16="http://schemas.microsoft.com/office/drawing/2014/main" id="{3F8B3D91-C855-4385-AC2D-115BC72A12F8}"/>
              </a:ext>
            </a:extLst>
          </p:cNvPr>
          <p:cNvPicPr>
            <a:picLocks noChangeAspect="1"/>
          </p:cNvPicPr>
          <p:nvPr/>
        </p:nvPicPr>
        <p:blipFill>
          <a:blip r:embed="rId14"/>
          <a:stretch>
            <a:fillRect/>
          </a:stretch>
        </p:blipFill>
        <p:spPr>
          <a:xfrm>
            <a:off x="4843335" y="5057173"/>
            <a:ext cx="2694039" cy="1796026"/>
          </a:xfrm>
          <a:prstGeom prst="rect">
            <a:avLst/>
          </a:prstGeom>
        </p:spPr>
      </p:pic>
      <p:pic>
        <p:nvPicPr>
          <p:cNvPr id="7" name="Picture 6" descr="Quebec horse drawn carriage&#10;&#10;&#10;Description automatically generated">
            <a:extLst>
              <a:ext uri="{FF2B5EF4-FFF2-40B4-BE49-F238E27FC236}">
                <a16:creationId xmlns:a16="http://schemas.microsoft.com/office/drawing/2014/main" id="{212A4BF6-A4CA-4570-840C-F6C6F8AB38CE}"/>
              </a:ext>
            </a:extLst>
          </p:cNvPr>
          <p:cNvPicPr>
            <a:picLocks noChangeAspect="1"/>
          </p:cNvPicPr>
          <p:nvPr/>
        </p:nvPicPr>
        <p:blipFill>
          <a:blip r:embed="rId15"/>
          <a:stretch>
            <a:fillRect/>
          </a:stretch>
        </p:blipFill>
        <p:spPr>
          <a:xfrm>
            <a:off x="7224430" y="3047371"/>
            <a:ext cx="1964562" cy="2946842"/>
          </a:xfrm>
          <a:prstGeom prst="rect">
            <a:avLst/>
          </a:prstGeom>
        </p:spPr>
      </p:pic>
      <p:pic>
        <p:nvPicPr>
          <p:cNvPr id="25" name="Picture 24" descr="A person standing in front of a building&#10;&#10;Description automatically generated">
            <a:extLst>
              <a:ext uri="{FF2B5EF4-FFF2-40B4-BE49-F238E27FC236}">
                <a16:creationId xmlns:a16="http://schemas.microsoft.com/office/drawing/2014/main" id="{7850F292-CB0A-424C-A0B3-281BE2FC0709}"/>
              </a:ext>
            </a:extLst>
          </p:cNvPr>
          <p:cNvPicPr>
            <a:picLocks noChangeAspect="1"/>
          </p:cNvPicPr>
          <p:nvPr/>
        </p:nvPicPr>
        <p:blipFill>
          <a:blip r:embed="rId16"/>
          <a:stretch>
            <a:fillRect/>
          </a:stretch>
        </p:blipFill>
        <p:spPr>
          <a:xfrm>
            <a:off x="6677188" y="1273032"/>
            <a:ext cx="1956154" cy="2445192"/>
          </a:xfrm>
          <a:prstGeom prst="rect">
            <a:avLst/>
          </a:prstGeom>
        </p:spPr>
      </p:pic>
      <p:pic>
        <p:nvPicPr>
          <p:cNvPr id="19" name="Picture 18" descr="Windmills on the field">
            <a:extLst>
              <a:ext uri="{FF2B5EF4-FFF2-40B4-BE49-F238E27FC236}">
                <a16:creationId xmlns:a16="http://schemas.microsoft.com/office/drawing/2014/main" id="{42E24C9A-C5CA-40F8-83F3-89FEDFEE59C2}"/>
              </a:ext>
            </a:extLst>
          </p:cNvPr>
          <p:cNvPicPr>
            <a:picLocks noChangeAspect="1"/>
          </p:cNvPicPr>
          <p:nvPr/>
        </p:nvPicPr>
        <p:blipFill>
          <a:blip r:embed="rId17"/>
          <a:stretch>
            <a:fillRect/>
          </a:stretch>
        </p:blipFill>
        <p:spPr>
          <a:xfrm>
            <a:off x="6788985" y="-142896"/>
            <a:ext cx="2990778" cy="1993852"/>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0F7AE749-8648-42B0-A9DE-2643312D5475}"/>
              </a:ext>
            </a:extLst>
          </p:cNvPr>
          <p:cNvPicPr>
            <a:picLocks noChangeAspect="1"/>
          </p:cNvPicPr>
          <p:nvPr/>
        </p:nvPicPr>
        <p:blipFill>
          <a:blip r:embed="rId18"/>
          <a:stretch>
            <a:fillRect/>
          </a:stretch>
        </p:blipFill>
        <p:spPr>
          <a:xfrm>
            <a:off x="3757612" y="3507540"/>
            <a:ext cx="1628775" cy="1628775"/>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1990725" y="1937880"/>
            <a:ext cx="4914900" cy="1569660"/>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Trebuchet MS"/>
                <a:cs typeface="Trebuchet MS"/>
              </a:rPr>
              <a:t>Centre for Canadian Studies</a:t>
            </a:r>
            <a:endParaRPr lang="en-US" dirty="0">
              <a:solidFill>
                <a:schemeClr val="bg1"/>
              </a:solidFill>
              <a:effectLst>
                <a:outerShdw blurRad="38100" dist="38100" dir="2700000" algn="tl">
                  <a:srgbClr val="000000">
                    <a:alpha val="43137"/>
                  </a:srgbClr>
                </a:outerShdw>
              </a:effectLst>
              <a:latin typeface="Trebuchet MS"/>
              <a:cs typeface="Trebuchet MS"/>
            </a:endParaRPr>
          </a:p>
        </p:txBody>
      </p:sp>
      <p:pic>
        <p:nvPicPr>
          <p:cNvPr id="2" name="audio for promo">
            <a:hlinkClick r:id="" action="ppaction://media"/>
            <a:extLst>
              <a:ext uri="{FF2B5EF4-FFF2-40B4-BE49-F238E27FC236}">
                <a16:creationId xmlns:a16="http://schemas.microsoft.com/office/drawing/2014/main" id="{E260B53D-976F-4837-8A18-F42D3090C7D2}"/>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4267200" y="3124200"/>
            <a:ext cx="609600" cy="609600"/>
          </a:xfrm>
          <a:prstGeom prst="rect">
            <a:avLst/>
          </a:prstGeom>
        </p:spPr>
      </p:pic>
      <p:pic>
        <p:nvPicPr>
          <p:cNvPr id="4" name="audio for promo Fin">
            <a:hlinkClick r:id="" action="ppaction://media"/>
            <a:extLst>
              <a:ext uri="{FF2B5EF4-FFF2-40B4-BE49-F238E27FC236}">
                <a16:creationId xmlns:a16="http://schemas.microsoft.com/office/drawing/2014/main" id="{3A6D2538-0FAA-434B-BB10-743642E77387}"/>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4717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70" fill="hold"/>
                                        <p:tgtEl>
                                          <p:spTgt spid="4"/>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fltVal val="0"/>
                                          </p:val>
                                        </p:tav>
                                        <p:tav tm="100000">
                                          <p:val>
                                            <p:strVal val="#ppt_w"/>
                                          </p:val>
                                        </p:tav>
                                      </p:tavLst>
                                    </p:anim>
                                    <p:anim calcmode="lin" valueType="num">
                                      <p:cBhvr>
                                        <p:cTn id="11" dur="1000" fill="hold"/>
                                        <p:tgtEl>
                                          <p:spTgt spid="13"/>
                                        </p:tgtEl>
                                        <p:attrNameLst>
                                          <p:attrName>ppt_h</p:attrName>
                                        </p:attrNameLst>
                                      </p:cBhvr>
                                      <p:tavLst>
                                        <p:tav tm="0">
                                          <p:val>
                                            <p:fltVal val="0"/>
                                          </p:val>
                                        </p:tav>
                                        <p:tav tm="100000">
                                          <p:val>
                                            <p:strVal val="#ppt_h"/>
                                          </p:val>
                                        </p:tav>
                                      </p:tavLst>
                                    </p:anim>
                                    <p:animEffect transition="in" filter="fade">
                                      <p:cBhvr>
                                        <p:cTn id="12" dur="1000"/>
                                        <p:tgtEl>
                                          <p:spTgt spid="13"/>
                                        </p:tgtEl>
                                      </p:cBhvr>
                                    </p:animEffect>
                                  </p:childTnLst>
                                </p:cTn>
                              </p:par>
                            </p:childTnLst>
                          </p:cTn>
                        </p:par>
                        <p:par>
                          <p:cTn id="13" fill="hold">
                            <p:stCondLst>
                              <p:cond delay="1000"/>
                            </p:stCondLst>
                            <p:childTnLst>
                              <p:par>
                                <p:cTn id="14" presetID="53" presetClass="entr" presetSubtype="16" fill="hold" nodeType="after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childTnLst>
                          </p:cTn>
                        </p:par>
                        <p:par>
                          <p:cTn id="19" fill="hold">
                            <p:stCondLst>
                              <p:cond delay="3000"/>
                            </p:stCondLst>
                            <p:childTnLst>
                              <p:par>
                                <p:cTn id="20" presetID="53" presetClass="entr" presetSubtype="16" fill="hold" nodeType="afterEffect">
                                  <p:stCondLst>
                                    <p:cond delay="100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childTnLst>
                                </p:cTn>
                              </p:par>
                            </p:childTnLst>
                          </p:cTn>
                        </p:par>
                        <p:par>
                          <p:cTn id="25" fill="hold">
                            <p:stCondLst>
                              <p:cond delay="5000"/>
                            </p:stCondLst>
                            <p:childTnLst>
                              <p:par>
                                <p:cTn id="26" presetID="53" presetClass="entr" presetSubtype="16" fill="hold" nodeType="afterEffect">
                                  <p:stCondLst>
                                    <p:cond delay="10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Effect transition="in" filter="fade">
                                      <p:cBhvr>
                                        <p:cTn id="30" dur="1000"/>
                                        <p:tgtEl>
                                          <p:spTgt spid="10"/>
                                        </p:tgtEl>
                                      </p:cBhvr>
                                    </p:animEffect>
                                  </p:childTnLst>
                                </p:cTn>
                              </p:par>
                            </p:childTnLst>
                          </p:cTn>
                        </p:par>
                        <p:par>
                          <p:cTn id="31" fill="hold">
                            <p:stCondLst>
                              <p:cond delay="7000"/>
                            </p:stCondLst>
                            <p:childTnLst>
                              <p:par>
                                <p:cTn id="32" presetID="53" presetClass="entr" presetSubtype="16" fill="hold" nodeType="afterEffect">
                                  <p:stCondLst>
                                    <p:cond delay="1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Effect transition="in" filter="fade">
                                      <p:cBhvr>
                                        <p:cTn id="36" dur="1000"/>
                                        <p:tgtEl>
                                          <p:spTgt spid="17"/>
                                        </p:tgtEl>
                                      </p:cBhvr>
                                    </p:animEffect>
                                  </p:childTnLst>
                                </p:cTn>
                              </p:par>
                            </p:childTnLst>
                          </p:cTn>
                        </p:par>
                        <p:par>
                          <p:cTn id="37" fill="hold">
                            <p:stCondLst>
                              <p:cond delay="9000"/>
                            </p:stCondLst>
                            <p:childTnLst>
                              <p:par>
                                <p:cTn id="38" presetID="53" presetClass="entr" presetSubtype="16" fill="hold" nodeType="afterEffect">
                                  <p:stCondLst>
                                    <p:cond delay="10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1000" fill="hold"/>
                                        <p:tgtEl>
                                          <p:spTgt spid="19"/>
                                        </p:tgtEl>
                                        <p:attrNameLst>
                                          <p:attrName>ppt_w</p:attrName>
                                        </p:attrNameLst>
                                      </p:cBhvr>
                                      <p:tavLst>
                                        <p:tav tm="0">
                                          <p:val>
                                            <p:fltVal val="0"/>
                                          </p:val>
                                        </p:tav>
                                        <p:tav tm="100000">
                                          <p:val>
                                            <p:strVal val="#ppt_w"/>
                                          </p:val>
                                        </p:tav>
                                      </p:tavLst>
                                    </p:anim>
                                    <p:anim calcmode="lin" valueType="num">
                                      <p:cBhvr>
                                        <p:cTn id="41" dur="1000" fill="hold"/>
                                        <p:tgtEl>
                                          <p:spTgt spid="19"/>
                                        </p:tgtEl>
                                        <p:attrNameLst>
                                          <p:attrName>ppt_h</p:attrName>
                                        </p:attrNameLst>
                                      </p:cBhvr>
                                      <p:tavLst>
                                        <p:tav tm="0">
                                          <p:val>
                                            <p:fltVal val="0"/>
                                          </p:val>
                                        </p:tav>
                                        <p:tav tm="100000">
                                          <p:val>
                                            <p:strVal val="#ppt_h"/>
                                          </p:val>
                                        </p:tav>
                                      </p:tavLst>
                                    </p:anim>
                                    <p:animEffect transition="in" filter="fade">
                                      <p:cBhvr>
                                        <p:cTn id="42" dur="1000"/>
                                        <p:tgtEl>
                                          <p:spTgt spid="19"/>
                                        </p:tgtEl>
                                      </p:cBhvr>
                                    </p:animEffect>
                                  </p:childTnLst>
                                </p:cTn>
                              </p:par>
                            </p:childTnLst>
                          </p:cTn>
                        </p:par>
                        <p:par>
                          <p:cTn id="43" fill="hold">
                            <p:stCondLst>
                              <p:cond delay="11000"/>
                            </p:stCondLst>
                            <p:childTnLst>
                              <p:par>
                                <p:cTn id="44" presetID="53" presetClass="entr" presetSubtype="16" fill="hold" nodeType="afterEffect">
                                  <p:stCondLst>
                                    <p:cond delay="10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000" fill="hold"/>
                                        <p:tgtEl>
                                          <p:spTgt spid="15"/>
                                        </p:tgtEl>
                                        <p:attrNameLst>
                                          <p:attrName>ppt_w</p:attrName>
                                        </p:attrNameLst>
                                      </p:cBhvr>
                                      <p:tavLst>
                                        <p:tav tm="0">
                                          <p:val>
                                            <p:fltVal val="0"/>
                                          </p:val>
                                        </p:tav>
                                        <p:tav tm="100000">
                                          <p:val>
                                            <p:strVal val="#ppt_w"/>
                                          </p:val>
                                        </p:tav>
                                      </p:tavLst>
                                    </p:anim>
                                    <p:anim calcmode="lin" valueType="num">
                                      <p:cBhvr>
                                        <p:cTn id="47" dur="1000" fill="hold"/>
                                        <p:tgtEl>
                                          <p:spTgt spid="15"/>
                                        </p:tgtEl>
                                        <p:attrNameLst>
                                          <p:attrName>ppt_h</p:attrName>
                                        </p:attrNameLst>
                                      </p:cBhvr>
                                      <p:tavLst>
                                        <p:tav tm="0">
                                          <p:val>
                                            <p:fltVal val="0"/>
                                          </p:val>
                                        </p:tav>
                                        <p:tav tm="100000">
                                          <p:val>
                                            <p:strVal val="#ppt_h"/>
                                          </p:val>
                                        </p:tav>
                                      </p:tavLst>
                                    </p:anim>
                                    <p:animEffect transition="in" filter="fade">
                                      <p:cBhvr>
                                        <p:cTn id="48" dur="1000"/>
                                        <p:tgtEl>
                                          <p:spTgt spid="15"/>
                                        </p:tgtEl>
                                      </p:cBhvr>
                                    </p:animEffect>
                                  </p:childTnLst>
                                </p:cTn>
                              </p:par>
                            </p:childTnLst>
                          </p:cTn>
                        </p:par>
                        <p:par>
                          <p:cTn id="49" fill="hold">
                            <p:stCondLst>
                              <p:cond delay="13000"/>
                            </p:stCondLst>
                            <p:childTnLst>
                              <p:par>
                                <p:cTn id="50" presetID="53" presetClass="entr" presetSubtype="16" fill="hold" nodeType="afterEffect">
                                  <p:stCondLst>
                                    <p:cond delay="1000"/>
                                  </p:stCondLst>
                                  <p:childTnLst>
                                    <p:set>
                                      <p:cBhvr>
                                        <p:cTn id="51" dur="1" fill="hold">
                                          <p:stCondLst>
                                            <p:cond delay="0"/>
                                          </p:stCondLst>
                                        </p:cTn>
                                        <p:tgtEl>
                                          <p:spTgt spid="25"/>
                                        </p:tgtEl>
                                        <p:attrNameLst>
                                          <p:attrName>style.visibility</p:attrName>
                                        </p:attrNameLst>
                                      </p:cBhvr>
                                      <p:to>
                                        <p:strVal val="visible"/>
                                      </p:to>
                                    </p:set>
                                    <p:anim calcmode="lin" valueType="num">
                                      <p:cBhvr>
                                        <p:cTn id="52" dur="1000" fill="hold"/>
                                        <p:tgtEl>
                                          <p:spTgt spid="25"/>
                                        </p:tgtEl>
                                        <p:attrNameLst>
                                          <p:attrName>ppt_w</p:attrName>
                                        </p:attrNameLst>
                                      </p:cBhvr>
                                      <p:tavLst>
                                        <p:tav tm="0">
                                          <p:val>
                                            <p:fltVal val="0"/>
                                          </p:val>
                                        </p:tav>
                                        <p:tav tm="100000">
                                          <p:val>
                                            <p:strVal val="#ppt_w"/>
                                          </p:val>
                                        </p:tav>
                                      </p:tavLst>
                                    </p:anim>
                                    <p:anim calcmode="lin" valueType="num">
                                      <p:cBhvr>
                                        <p:cTn id="53" dur="1000" fill="hold"/>
                                        <p:tgtEl>
                                          <p:spTgt spid="25"/>
                                        </p:tgtEl>
                                        <p:attrNameLst>
                                          <p:attrName>ppt_h</p:attrName>
                                        </p:attrNameLst>
                                      </p:cBhvr>
                                      <p:tavLst>
                                        <p:tav tm="0">
                                          <p:val>
                                            <p:fltVal val="0"/>
                                          </p:val>
                                        </p:tav>
                                        <p:tav tm="100000">
                                          <p:val>
                                            <p:strVal val="#ppt_h"/>
                                          </p:val>
                                        </p:tav>
                                      </p:tavLst>
                                    </p:anim>
                                    <p:animEffect transition="in" filter="fade">
                                      <p:cBhvr>
                                        <p:cTn id="54" dur="1000"/>
                                        <p:tgtEl>
                                          <p:spTgt spid="25"/>
                                        </p:tgtEl>
                                      </p:cBhvr>
                                    </p:animEffect>
                                  </p:childTnLst>
                                </p:cTn>
                              </p:par>
                            </p:childTnLst>
                          </p:cTn>
                        </p:par>
                        <p:par>
                          <p:cTn id="55" fill="hold">
                            <p:stCondLst>
                              <p:cond delay="15000"/>
                            </p:stCondLst>
                            <p:childTnLst>
                              <p:par>
                                <p:cTn id="56" presetID="53" presetClass="entr" presetSubtype="16" fill="hold" nodeType="afterEffect">
                                  <p:stCondLst>
                                    <p:cond delay="100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fltVal val="0"/>
                                          </p:val>
                                        </p:tav>
                                        <p:tav tm="100000">
                                          <p:val>
                                            <p:strVal val="#ppt_w"/>
                                          </p:val>
                                        </p:tav>
                                      </p:tavLst>
                                    </p:anim>
                                    <p:anim calcmode="lin" valueType="num">
                                      <p:cBhvr>
                                        <p:cTn id="59" dur="1000" fill="hold"/>
                                        <p:tgtEl>
                                          <p:spTgt spid="21"/>
                                        </p:tgtEl>
                                        <p:attrNameLst>
                                          <p:attrName>ppt_h</p:attrName>
                                        </p:attrNameLst>
                                      </p:cBhvr>
                                      <p:tavLst>
                                        <p:tav tm="0">
                                          <p:val>
                                            <p:fltVal val="0"/>
                                          </p:val>
                                        </p:tav>
                                        <p:tav tm="100000">
                                          <p:val>
                                            <p:strVal val="#ppt_h"/>
                                          </p:val>
                                        </p:tav>
                                      </p:tavLst>
                                    </p:anim>
                                    <p:animEffect transition="in" filter="fade">
                                      <p:cBhvr>
                                        <p:cTn id="60" dur="1000"/>
                                        <p:tgtEl>
                                          <p:spTgt spid="21"/>
                                        </p:tgtEl>
                                      </p:cBhvr>
                                    </p:animEffect>
                                  </p:childTnLst>
                                </p:cTn>
                              </p:par>
                            </p:childTnLst>
                          </p:cTn>
                        </p:par>
                        <p:par>
                          <p:cTn id="61" fill="hold">
                            <p:stCondLst>
                              <p:cond delay="17000"/>
                            </p:stCondLst>
                            <p:childTnLst>
                              <p:par>
                                <p:cTn id="62" presetID="53" presetClass="entr" presetSubtype="16" fill="hold" nodeType="afterEffect">
                                  <p:stCondLst>
                                    <p:cond delay="10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1000" fill="hold"/>
                                        <p:tgtEl>
                                          <p:spTgt spid="23"/>
                                        </p:tgtEl>
                                        <p:attrNameLst>
                                          <p:attrName>ppt_w</p:attrName>
                                        </p:attrNameLst>
                                      </p:cBhvr>
                                      <p:tavLst>
                                        <p:tav tm="0">
                                          <p:val>
                                            <p:fltVal val="0"/>
                                          </p:val>
                                        </p:tav>
                                        <p:tav tm="100000">
                                          <p:val>
                                            <p:strVal val="#ppt_w"/>
                                          </p:val>
                                        </p:tav>
                                      </p:tavLst>
                                    </p:anim>
                                    <p:anim calcmode="lin" valueType="num">
                                      <p:cBhvr>
                                        <p:cTn id="65" dur="1000" fill="hold"/>
                                        <p:tgtEl>
                                          <p:spTgt spid="23"/>
                                        </p:tgtEl>
                                        <p:attrNameLst>
                                          <p:attrName>ppt_h</p:attrName>
                                        </p:attrNameLst>
                                      </p:cBhvr>
                                      <p:tavLst>
                                        <p:tav tm="0">
                                          <p:val>
                                            <p:fltVal val="0"/>
                                          </p:val>
                                        </p:tav>
                                        <p:tav tm="100000">
                                          <p:val>
                                            <p:strVal val="#ppt_h"/>
                                          </p:val>
                                        </p:tav>
                                      </p:tavLst>
                                    </p:anim>
                                    <p:animEffect transition="in" filter="fade">
                                      <p:cBhvr>
                                        <p:cTn id="66" dur="1000"/>
                                        <p:tgtEl>
                                          <p:spTgt spid="23"/>
                                        </p:tgtEl>
                                      </p:cBhvr>
                                    </p:animEffect>
                                  </p:childTnLst>
                                </p:cTn>
                              </p:par>
                            </p:childTnLst>
                          </p:cTn>
                        </p:par>
                        <p:par>
                          <p:cTn id="67" fill="hold">
                            <p:stCondLst>
                              <p:cond delay="19000"/>
                            </p:stCondLst>
                            <p:childTnLst>
                              <p:par>
                                <p:cTn id="68" presetID="26" presetClass="emph" presetSubtype="0" repeatCount="indefinite" fill="hold" grpId="0" nodeType="afterEffect">
                                  <p:stCondLst>
                                    <p:cond delay="1000"/>
                                  </p:stCondLst>
                                  <p:endCondLst>
                                    <p:cond evt="onNext" delay="0">
                                      <p:tgtEl>
                                        <p:sldTgt/>
                                      </p:tgtEl>
                                    </p:cond>
                                  </p:endCondLst>
                                  <p:childTnLst>
                                    <p:animEffect transition="out" filter="fade">
                                      <p:cBhvr>
                                        <p:cTn id="69" dur="1000" tmFilter="0, 0; .2, .5; .8, .5; 1, 0"/>
                                        <p:tgtEl>
                                          <p:spTgt spid="5"/>
                                        </p:tgtEl>
                                      </p:cBhvr>
                                    </p:animEffect>
                                    <p:animScale>
                                      <p:cBhvr>
                                        <p:cTn id="70"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71" fill="hold" display="0">
                  <p:stCondLst>
                    <p:cond delay="indefinite"/>
                  </p:stCondLst>
                  <p:endCondLst>
                    <p:cond evt="onStopAudio" delay="0">
                      <p:tgtEl>
                        <p:sldTgt/>
                      </p:tgtEl>
                    </p:cond>
                  </p:endCondLst>
                </p:cTn>
                <p:tgtEl>
                  <p:spTgt spid="2"/>
                </p:tgtEl>
              </p:cMediaNode>
            </p:audio>
            <p:audio>
              <p:cMediaNode vol="80000">
                <p:cTn id="72" fill="hold" display="0">
                  <p:stCondLst>
                    <p:cond delay="indefinite"/>
                  </p:stCondLst>
                  <p:endCondLst>
                    <p:cond evt="onStopAudio" delay="0">
                      <p:tgtEl>
                        <p:sldTgt/>
                      </p:tgtEl>
                    </p:cond>
                  </p:endCondLst>
                </p:cTn>
                <p:tgtEl>
                  <p:spTgt spid="4"/>
                </p:tgtEl>
              </p:cMediaNode>
            </p:audio>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C5E0E8-4509-4D76-8959-CBC8E7972715}"/>
              </a:ext>
            </a:extLst>
          </p:cNvPr>
          <p:cNvSpPr>
            <a:spLocks noGrp="1"/>
          </p:cNvSpPr>
          <p:nvPr>
            <p:ph type="title"/>
          </p:nvPr>
        </p:nvSpPr>
        <p:spPr/>
        <p:txBody>
          <a:bodyPr/>
          <a:lstStyle/>
          <a:p>
            <a:r>
              <a:rPr lang="en-CA" dirty="0" err="1"/>
              <a:t>Wecome</a:t>
            </a:r>
            <a:r>
              <a:rPr lang="en-CA" dirty="0"/>
              <a:t> to the Centre!</a:t>
            </a:r>
          </a:p>
        </p:txBody>
      </p:sp>
      <p:sp>
        <p:nvSpPr>
          <p:cNvPr id="6" name="Content Placeholder 5">
            <a:extLst>
              <a:ext uri="{FF2B5EF4-FFF2-40B4-BE49-F238E27FC236}">
                <a16:creationId xmlns:a16="http://schemas.microsoft.com/office/drawing/2014/main" id="{1E70F758-0760-484B-87CA-E5068CDCB95C}"/>
              </a:ext>
            </a:extLst>
          </p:cNvPr>
          <p:cNvSpPr>
            <a:spLocks noGrp="1"/>
          </p:cNvSpPr>
          <p:nvPr>
            <p:ph sz="half" idx="2"/>
          </p:nvPr>
        </p:nvSpPr>
        <p:spPr>
          <a:xfrm>
            <a:off x="5515897" y="1600200"/>
            <a:ext cx="3170903" cy="4525963"/>
          </a:xfrm>
        </p:spPr>
        <p:txBody>
          <a:bodyPr/>
          <a:lstStyle/>
          <a:p>
            <a:r>
              <a:rPr lang="en-CA" dirty="0"/>
              <a:t>A message from Dr. Dan Malleck, the director of the Centre for Canadian Studies </a:t>
            </a:r>
          </a:p>
          <a:p>
            <a:endParaRPr lang="en-CA" dirty="0"/>
          </a:p>
          <a:p>
            <a:endParaRPr lang="en-CA" dirty="0"/>
          </a:p>
          <a:p>
            <a:endParaRPr lang="en-CA" dirty="0"/>
          </a:p>
        </p:txBody>
      </p:sp>
      <p:pic>
        <p:nvPicPr>
          <p:cNvPr id="9" name="Malleck cana 2">
            <a:hlinkClick r:id="" action="ppaction://media"/>
            <a:extLst>
              <a:ext uri="{FF2B5EF4-FFF2-40B4-BE49-F238E27FC236}">
                <a16:creationId xmlns:a16="http://schemas.microsoft.com/office/drawing/2014/main" id="{34B442EA-277B-4A96-AD46-85D721FA16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577781" y="4399935"/>
            <a:ext cx="609600" cy="609600"/>
          </a:xfrm>
          <a:prstGeom prst="rect">
            <a:avLst/>
          </a:prstGeom>
        </p:spPr>
      </p:pic>
      <p:pic>
        <p:nvPicPr>
          <p:cNvPr id="21" name="Content Placeholder 20" descr="A picture containing person, man, building, holding&#10;&#10;Description automatically generated">
            <a:extLst>
              <a:ext uri="{FF2B5EF4-FFF2-40B4-BE49-F238E27FC236}">
                <a16:creationId xmlns:a16="http://schemas.microsoft.com/office/drawing/2014/main" id="{CA65F5ED-8CCF-4388-96C9-044631A3DB35}"/>
              </a:ext>
            </a:extLst>
          </p:cNvPr>
          <p:cNvPicPr>
            <a:picLocks noGrp="1" noChangeAspect="1"/>
          </p:cNvPicPr>
          <p:nvPr>
            <p:ph sz="half" idx="1"/>
          </p:nvPr>
        </p:nvPicPr>
        <p:blipFill>
          <a:blip r:embed="rId9"/>
          <a:stretch>
            <a:fillRect/>
          </a:stretch>
        </p:blipFill>
        <p:spPr>
          <a:xfrm flipH="1">
            <a:off x="755855" y="1511709"/>
            <a:ext cx="4322507" cy="4506862"/>
          </a:xfrm>
        </p:spPr>
      </p:pic>
      <p:pic>
        <p:nvPicPr>
          <p:cNvPr id="2" name="Malleck 3">
            <a:hlinkClick r:id="" action="ppaction://media"/>
            <a:extLst>
              <a:ext uri="{FF2B5EF4-FFF2-40B4-BE49-F238E27FC236}">
                <a16:creationId xmlns:a16="http://schemas.microsoft.com/office/drawing/2014/main" id="{B660AA3D-365A-4706-8232-992FB7A868BB}"/>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pic>
        <p:nvPicPr>
          <p:cNvPr id="3" name="Malleck 3a">
            <a:hlinkClick r:id="" action="ppaction://media"/>
            <a:extLst>
              <a:ext uri="{FF2B5EF4-FFF2-40B4-BE49-F238E27FC236}">
                <a16:creationId xmlns:a16="http://schemas.microsoft.com/office/drawing/2014/main" id="{A34AA44C-56FC-44BA-9680-A4C46A426046}"/>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2582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9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4">
                <p:cTn id="7" fill="hold" display="0">
                  <p:stCondLst>
                    <p:cond delay="indefinite"/>
                  </p:stCondLst>
                  <p:endCondLst>
                    <p:cond evt="onStopAudio" delay="0">
                      <p:tgtEl>
                        <p:sldTgt/>
                      </p:tgtEl>
                    </p:cond>
                  </p:endCondLst>
                </p:cTn>
                <p:tgtEl>
                  <p:spTgt spid="9"/>
                </p:tgtEl>
              </p:cMediaNode>
            </p:audio>
            <p:audio>
              <p:cMediaNode vol="80000" numSld="16">
                <p:cTn id="8" fill="hold" display="0">
                  <p:stCondLst>
                    <p:cond delay="indefinite"/>
                  </p:stCondLst>
                  <p:endCondLst>
                    <p:cond evt="onStopAudio" delay="0">
                      <p:tgtEl>
                        <p:sldTgt/>
                      </p:tgtEl>
                    </p:cond>
                  </p:endCondLst>
                </p:cTn>
                <p:tgtEl>
                  <p:spTgt spid="2"/>
                </p:tgtEl>
              </p:cMediaNode>
            </p:audio>
            <p:audio>
              <p:cMediaNode vol="80000">
                <p:cTn id="9"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About Canadian Studies</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977640" y="1417638"/>
            <a:ext cx="4858247" cy="5251519"/>
          </a:xfrm>
        </p:spPr>
        <p:txBody>
          <a:bodyPr>
            <a:noAutofit/>
          </a:bodyPr>
          <a:lstStyle/>
          <a:p>
            <a:pPr marL="0" indent="0">
              <a:spcBef>
                <a:spcPts val="0"/>
              </a:spcBef>
              <a:spcAft>
                <a:spcPts val="1200"/>
              </a:spcAft>
              <a:buNone/>
            </a:pPr>
            <a:r>
              <a:rPr lang="en-US" sz="2400" dirty="0"/>
              <a:t>The Centre for Canadian Studies offers a unique opportunity to study Canadian culture and society from many perspectives. </a:t>
            </a:r>
          </a:p>
          <a:p>
            <a:pPr marL="0" indent="0">
              <a:spcBef>
                <a:spcPts val="0"/>
              </a:spcBef>
              <a:spcAft>
                <a:spcPts val="1200"/>
              </a:spcAft>
              <a:buNone/>
            </a:pPr>
            <a:r>
              <a:rPr lang="en-US" sz="2400" dirty="0"/>
              <a:t>In Canadian Studies you will get to reflect on how we create meaning for the nation across time and space, among our social relationships and institutions, within and beyond our cultural and territorial boundaries.</a:t>
            </a:r>
          </a:p>
          <a:p>
            <a:pPr marL="0" indent="0">
              <a:buNone/>
            </a:pPr>
            <a:endParaRPr lang="en-US" sz="1600" dirty="0"/>
          </a:p>
          <a:p>
            <a:pPr marL="0" indent="0">
              <a:buNone/>
            </a:pPr>
            <a:endParaRPr lang="en-US" sz="1600" dirty="0"/>
          </a:p>
          <a:p>
            <a:pPr marL="0" indent="0" algn="just">
              <a:buNone/>
            </a:pPr>
            <a:endParaRPr lang="en-US" sz="1100" dirty="0"/>
          </a:p>
        </p:txBody>
      </p:sp>
      <p:pic>
        <p:nvPicPr>
          <p:cNvPr id="7" name="Content Placeholder 6" descr="Niagara falls">
            <a:extLst>
              <a:ext uri="{FF2B5EF4-FFF2-40B4-BE49-F238E27FC236}">
                <a16:creationId xmlns:a16="http://schemas.microsoft.com/office/drawing/2014/main" id="{230C856C-8E72-4CB1-A024-BE000C0F8175}"/>
              </a:ext>
            </a:extLst>
          </p:cNvPr>
          <p:cNvPicPr>
            <a:picLocks noGrp="1" noChangeAspect="1"/>
          </p:cNvPicPr>
          <p:nvPr>
            <p:ph sz="half" idx="1"/>
          </p:nvPr>
        </p:nvPicPr>
        <p:blipFill>
          <a:blip r:embed="rId2"/>
          <a:stretch>
            <a:fillRect/>
          </a:stretch>
        </p:blipFill>
        <p:spPr>
          <a:xfrm>
            <a:off x="155456" y="1474470"/>
            <a:ext cx="3677603" cy="4903470"/>
          </a:xfrm>
        </p:spPr>
      </p:pic>
    </p:spTree>
    <p:extLst>
      <p:ext uri="{BB962C8B-B14F-4D97-AF65-F5344CB8AC3E}">
        <p14:creationId xmlns:p14="http://schemas.microsoft.com/office/powerpoint/2010/main" val="181111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Why take Canadian Studies?</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160520" y="1647985"/>
            <a:ext cx="4526280" cy="4259262"/>
          </a:xfrm>
        </p:spPr>
        <p:txBody>
          <a:bodyPr>
            <a:noAutofit/>
          </a:bodyPr>
          <a:lstStyle/>
          <a:p>
            <a:pPr marL="0" indent="0">
              <a:spcBef>
                <a:spcPts val="0"/>
              </a:spcBef>
              <a:spcAft>
                <a:spcPts val="1200"/>
              </a:spcAft>
              <a:buNone/>
            </a:pPr>
            <a:r>
              <a:rPr lang="en-US" sz="2000" dirty="0"/>
              <a:t>Being involved in the Centre for Canadian Studies </a:t>
            </a:r>
            <a:r>
              <a:rPr lang="en-US" sz="2000" b="1" dirty="0"/>
              <a:t>enriches your understanding </a:t>
            </a:r>
            <a:r>
              <a:rPr lang="en-US" sz="2000" dirty="0"/>
              <a:t>of our country, while providing a range of</a:t>
            </a:r>
            <a:r>
              <a:rPr lang="en-US" sz="2000" b="1" dirty="0"/>
              <a:t> different perspectives </a:t>
            </a:r>
            <a:r>
              <a:rPr lang="en-US" sz="2000" dirty="0"/>
              <a:t>on the ideas, issues and events that shape Canada. </a:t>
            </a:r>
          </a:p>
          <a:p>
            <a:pPr marL="0" indent="0">
              <a:spcBef>
                <a:spcPts val="0"/>
              </a:spcBef>
              <a:spcAft>
                <a:spcPts val="1200"/>
              </a:spcAft>
              <a:buNone/>
            </a:pPr>
            <a:r>
              <a:rPr lang="en-US" sz="2000" dirty="0"/>
              <a:t>Our degrees prepare you for future careers that </a:t>
            </a:r>
            <a:r>
              <a:rPr lang="en-US" sz="2000" b="1" dirty="0"/>
              <a:t>require insight into and knowledge about Canada</a:t>
            </a:r>
            <a:r>
              <a:rPr lang="en-US" sz="2000" dirty="0"/>
              <a:t>. Canadian studies graduates have successful careers in education, law, politics, environmental and cultural organizations, tourism, social work, and more. </a:t>
            </a:r>
          </a:p>
        </p:txBody>
      </p:sp>
      <p:pic>
        <p:nvPicPr>
          <p:cNvPr id="7" name="Content Placeholder 6" descr="Quebec horse drawn carriag">
            <a:extLst>
              <a:ext uri="{FF2B5EF4-FFF2-40B4-BE49-F238E27FC236}">
                <a16:creationId xmlns:a16="http://schemas.microsoft.com/office/drawing/2014/main" id="{E81FA85E-4EE2-4958-8ECA-16DA34405B17}"/>
              </a:ext>
            </a:extLst>
          </p:cNvPr>
          <p:cNvPicPr>
            <a:picLocks noGrp="1" noChangeAspect="1"/>
          </p:cNvPicPr>
          <p:nvPr>
            <p:ph sz="half" idx="1"/>
          </p:nvPr>
        </p:nvPicPr>
        <p:blipFill>
          <a:blip r:embed="rId2"/>
          <a:stretch>
            <a:fillRect/>
          </a:stretch>
        </p:blipFill>
        <p:spPr>
          <a:xfrm>
            <a:off x="272106" y="1417638"/>
            <a:ext cx="3431213" cy="5146821"/>
          </a:xfrm>
        </p:spPr>
      </p:pic>
    </p:spTree>
    <p:extLst>
      <p:ext uri="{BB962C8B-B14F-4D97-AF65-F5344CB8AC3E}">
        <p14:creationId xmlns:p14="http://schemas.microsoft.com/office/powerpoint/2010/main" val="3173879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Who can take Canadian Studies?</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897630" y="1820757"/>
            <a:ext cx="4789170" cy="4580040"/>
          </a:xfrm>
        </p:spPr>
        <p:txBody>
          <a:bodyPr>
            <a:noAutofit/>
          </a:bodyPr>
          <a:lstStyle/>
          <a:p>
            <a:pPr marL="0" indent="0">
              <a:spcAft>
                <a:spcPts val="1200"/>
              </a:spcAft>
              <a:buNone/>
            </a:pPr>
            <a:r>
              <a:rPr lang="en-US" sz="1800" dirty="0"/>
              <a:t>Any student can take Canadian Studies! </a:t>
            </a:r>
          </a:p>
          <a:p>
            <a:pPr marL="0" indent="0">
              <a:spcAft>
                <a:spcPts val="1200"/>
              </a:spcAft>
              <a:buNone/>
            </a:pPr>
            <a:r>
              <a:rPr lang="en-US" sz="1800" dirty="0"/>
              <a:t>If your program allows for combined majors (we call them “co-majors”), you can take Canadian Studies courses as your elective options during each year of study. Most programs in the Faculties of Humanities and Social Sciences allow co-majors.</a:t>
            </a:r>
          </a:p>
          <a:p>
            <a:pPr marL="0" indent="0">
              <a:spcAft>
                <a:spcPts val="1200"/>
              </a:spcAft>
              <a:buNone/>
            </a:pPr>
            <a:r>
              <a:rPr lang="en-US" sz="1800" dirty="0"/>
              <a:t>But if your program does not allow co-majors, you probably can still do a minor in Canadian Studies. </a:t>
            </a:r>
          </a:p>
          <a:p>
            <a:pPr marL="0" indent="0">
              <a:spcAft>
                <a:spcPts val="1200"/>
              </a:spcAft>
              <a:buNone/>
            </a:pPr>
            <a:r>
              <a:rPr lang="en-US" sz="1800" dirty="0"/>
              <a:t>(Pro tip: we insiders our program “CANA”)</a:t>
            </a:r>
          </a:p>
          <a:p>
            <a:pPr marL="0" indent="0">
              <a:spcAft>
                <a:spcPts val="1200"/>
              </a:spcAft>
              <a:buNone/>
            </a:pPr>
            <a:r>
              <a:rPr lang="en-US" sz="1800" dirty="0"/>
              <a:t>Let’s look at what that means…</a:t>
            </a:r>
          </a:p>
        </p:txBody>
      </p:sp>
      <p:pic>
        <p:nvPicPr>
          <p:cNvPr id="7" name="Content Placeholder 6" descr="Peggys cove">
            <a:extLst>
              <a:ext uri="{FF2B5EF4-FFF2-40B4-BE49-F238E27FC236}">
                <a16:creationId xmlns:a16="http://schemas.microsoft.com/office/drawing/2014/main" id="{CAFBAE69-19F4-4921-8AFE-3F5E13094A0C}"/>
              </a:ext>
            </a:extLst>
          </p:cNvPr>
          <p:cNvPicPr>
            <a:picLocks noGrp="1" noChangeAspect="1"/>
          </p:cNvPicPr>
          <p:nvPr>
            <p:ph sz="half" idx="1"/>
          </p:nvPr>
        </p:nvPicPr>
        <p:blipFill>
          <a:blip r:embed="rId2"/>
          <a:stretch>
            <a:fillRect/>
          </a:stretch>
        </p:blipFill>
        <p:spPr>
          <a:xfrm>
            <a:off x="172947" y="1806257"/>
            <a:ext cx="3591180" cy="4343083"/>
          </a:xfrm>
        </p:spPr>
      </p:pic>
    </p:spTree>
    <p:extLst>
      <p:ext uri="{BB962C8B-B14F-4D97-AF65-F5344CB8AC3E}">
        <p14:creationId xmlns:p14="http://schemas.microsoft.com/office/powerpoint/2010/main" val="311409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err="1"/>
              <a:t>Honours</a:t>
            </a:r>
            <a:r>
              <a:rPr lang="en-US" dirty="0"/>
              <a:t> BA (co-major)</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844413" y="1431624"/>
            <a:ext cx="5041169" cy="4779439"/>
          </a:xfrm>
        </p:spPr>
        <p:txBody>
          <a:bodyPr>
            <a:noAutofit/>
          </a:bodyPr>
          <a:lstStyle/>
          <a:p>
            <a:pPr marL="0" indent="0">
              <a:spcBef>
                <a:spcPts val="0"/>
              </a:spcBef>
              <a:spcAft>
                <a:spcPts val="1200"/>
              </a:spcAft>
              <a:buNone/>
            </a:pPr>
            <a:r>
              <a:rPr lang="en-US" sz="1800" i="1" dirty="0"/>
              <a:t>How can you get more Canada on your degree?</a:t>
            </a:r>
            <a:r>
              <a:rPr lang="en-US" sz="1800" dirty="0"/>
              <a:t>  Glad you asked!</a:t>
            </a:r>
            <a:endParaRPr lang="en-US" sz="900" dirty="0"/>
          </a:p>
          <a:p>
            <a:pPr marL="0" indent="0">
              <a:spcBef>
                <a:spcPts val="0"/>
              </a:spcBef>
              <a:spcAft>
                <a:spcPts val="1200"/>
              </a:spcAft>
              <a:buNone/>
            </a:pPr>
            <a:r>
              <a:rPr lang="en-US" sz="1800" dirty="0"/>
              <a:t>The Canadian Studies </a:t>
            </a:r>
            <a:r>
              <a:rPr lang="en-US" sz="1800" b="1" dirty="0"/>
              <a:t>co-major</a:t>
            </a:r>
            <a:r>
              <a:rPr lang="en-US" sz="1800" dirty="0"/>
              <a:t> draws upon teaching and research from disciplines in both the Humanities and Social Sciences. </a:t>
            </a:r>
          </a:p>
          <a:p>
            <a:pPr marL="0" indent="0">
              <a:spcBef>
                <a:spcPts val="0"/>
              </a:spcBef>
              <a:spcAft>
                <a:spcPts val="1200"/>
              </a:spcAft>
              <a:buNone/>
            </a:pPr>
            <a:r>
              <a:rPr lang="en-US" sz="1800" dirty="0"/>
              <a:t>What do you think of when you think of Canada?  What do others think of? </a:t>
            </a:r>
          </a:p>
          <a:p>
            <a:pPr marL="0" indent="0">
              <a:spcBef>
                <a:spcPts val="0"/>
              </a:spcBef>
              <a:spcAft>
                <a:spcPts val="1200"/>
              </a:spcAft>
              <a:buNone/>
            </a:pPr>
            <a:r>
              <a:rPr lang="en-US" sz="1800" dirty="0"/>
              <a:t>Canadian Studies students get to explore the realities of the nation while considering various interpretations and representations of these realities. The program provides you with a critical understanding of how </a:t>
            </a:r>
            <a:r>
              <a:rPr lang="en-US" sz="1800" i="1" dirty="0"/>
              <a:t>meanings of Canada</a:t>
            </a:r>
            <a:r>
              <a:rPr lang="en-US" sz="1800" dirty="0"/>
              <a:t> are created, consolidated, and contested.</a:t>
            </a:r>
          </a:p>
          <a:p>
            <a:pPr marL="0" indent="0">
              <a:buNone/>
            </a:pPr>
            <a:endParaRPr lang="en-US" sz="1800" dirty="0"/>
          </a:p>
          <a:p>
            <a:pPr marL="0" indent="0" algn="just">
              <a:buNone/>
            </a:pPr>
            <a:endParaRPr lang="en-US" sz="1800" dirty="0"/>
          </a:p>
          <a:p>
            <a:pPr marL="0" indent="0" algn="just">
              <a:buNone/>
            </a:pPr>
            <a:endParaRPr lang="en-US" sz="2000" dirty="0"/>
          </a:p>
        </p:txBody>
      </p:sp>
      <p:pic>
        <p:nvPicPr>
          <p:cNvPr id="7" name="Content Placeholder 6" descr="Peace tower and tulips">
            <a:extLst>
              <a:ext uri="{FF2B5EF4-FFF2-40B4-BE49-F238E27FC236}">
                <a16:creationId xmlns:a16="http://schemas.microsoft.com/office/drawing/2014/main" id="{EF5047E8-7E47-4A86-B003-3C2FF6CF40FE}"/>
              </a:ext>
            </a:extLst>
          </p:cNvPr>
          <p:cNvPicPr>
            <a:picLocks noGrp="1" noChangeAspect="1"/>
          </p:cNvPicPr>
          <p:nvPr>
            <p:ph sz="half" idx="1"/>
          </p:nvPr>
        </p:nvPicPr>
        <p:blipFill rotWithShape="1">
          <a:blip r:embed="rId3"/>
          <a:srcRect l="48663" t="1158" r="3217" b="4279"/>
          <a:stretch/>
        </p:blipFill>
        <p:spPr>
          <a:xfrm>
            <a:off x="258418" y="1640473"/>
            <a:ext cx="3329354" cy="4361742"/>
          </a:xfrm>
        </p:spPr>
      </p:pic>
    </p:spTree>
    <p:extLst>
      <p:ext uri="{BB962C8B-B14F-4D97-AF65-F5344CB8AC3E}">
        <p14:creationId xmlns:p14="http://schemas.microsoft.com/office/powerpoint/2010/main" val="79770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How to do a CANA Co-major:</a:t>
            </a:r>
          </a:p>
        </p:txBody>
      </p:sp>
      <p:graphicFrame>
        <p:nvGraphicFramePr>
          <p:cNvPr id="6" name="Content Placeholder 5">
            <a:extLst>
              <a:ext uri="{FF2B5EF4-FFF2-40B4-BE49-F238E27FC236}">
                <a16:creationId xmlns:a16="http://schemas.microsoft.com/office/drawing/2014/main" id="{4837116A-3DC9-4B0C-A737-6D696D393B10}"/>
              </a:ext>
            </a:extLst>
          </p:cNvPr>
          <p:cNvGraphicFramePr>
            <a:graphicFrameLocks noGrp="1"/>
          </p:cNvGraphicFramePr>
          <p:nvPr>
            <p:ph sz="half" idx="2"/>
            <p:extLst>
              <p:ext uri="{D42A27DB-BD31-4B8C-83A1-F6EECF244321}">
                <p14:modId xmlns:p14="http://schemas.microsoft.com/office/powerpoint/2010/main" val="855447282"/>
              </p:ext>
            </p:extLst>
          </p:nvPr>
        </p:nvGraphicFramePr>
        <p:xfrm>
          <a:off x="4492870" y="1290125"/>
          <a:ext cx="4651130" cy="5093032"/>
        </p:xfrm>
        <a:graphic>
          <a:graphicData uri="http://schemas.openxmlformats.org/drawingml/2006/table">
            <a:tbl>
              <a:tblPr/>
              <a:tblGrid>
                <a:gridCol w="688730">
                  <a:extLst>
                    <a:ext uri="{9D8B030D-6E8A-4147-A177-3AD203B41FA5}">
                      <a16:colId xmlns:a16="http://schemas.microsoft.com/office/drawing/2014/main" val="4176501933"/>
                    </a:ext>
                  </a:extLst>
                </a:gridCol>
                <a:gridCol w="3962400">
                  <a:extLst>
                    <a:ext uri="{9D8B030D-6E8A-4147-A177-3AD203B41FA5}">
                      <a16:colId xmlns:a16="http://schemas.microsoft.com/office/drawing/2014/main" val="2212846114"/>
                    </a:ext>
                  </a:extLst>
                </a:gridCol>
              </a:tblGrid>
              <a:tr h="1019499">
                <a:tc>
                  <a:txBody>
                    <a:bodyPr/>
                    <a:lstStyle/>
                    <a:p>
                      <a:pPr fontAlgn="base"/>
                      <a:r>
                        <a:rPr lang="en-CA" sz="1400" dirty="0">
                          <a:effectLst/>
                          <a:latin typeface="Trebuchet MS" panose="020B0603020202020204" pitchFamily="34" charset="0"/>
                        </a:rPr>
                        <a:t>Year 1</a:t>
                      </a:r>
                    </a:p>
                  </a:txBody>
                  <a:tcPr marL="93541" marR="93541" marT="49889" marB="49889" anchor="ctr">
                    <a:lnL>
                      <a:noFill/>
                    </a:lnL>
                    <a:lnR>
                      <a:noFill/>
                    </a:lnR>
                    <a:lnT>
                      <a:noFill/>
                    </a:lnT>
                    <a:lnB w="9525" cap="flat" cmpd="sng" algn="ctr">
                      <a:solidFill>
                        <a:srgbClr val="CC0000"/>
                      </a:solidFill>
                      <a:prstDash val="solid"/>
                      <a:round/>
                      <a:headEnd type="none" w="med" len="med"/>
                      <a:tailEnd type="none" w="med" len="med"/>
                    </a:lnB>
                    <a:solidFill>
                      <a:srgbClr val="FFFFFF"/>
                    </a:solidFill>
                  </a:tcPr>
                </a:tc>
                <a:tc>
                  <a:txBody>
                    <a:bodyPr/>
                    <a:lstStyle/>
                    <a:p>
                      <a:pPr fontAlgn="base"/>
                      <a:r>
                        <a:rPr lang="en-US" sz="1400" b="1" u="sng" dirty="0">
                          <a:effectLst/>
                          <a:latin typeface="Trebuchet MS" panose="020B0603020202020204" pitchFamily="34" charset="0"/>
                        </a:rPr>
                        <a:t>Courses you take each year</a:t>
                      </a:r>
                    </a:p>
                    <a:p>
                      <a:pPr fontAlgn="base"/>
                      <a:r>
                        <a:rPr lang="en-US" sz="1400" dirty="0">
                          <a:effectLst/>
                          <a:latin typeface="Trebuchet MS" panose="020B0603020202020204" pitchFamily="34" charset="0"/>
                        </a:rPr>
                        <a:t>CANA 1F91</a:t>
                      </a:r>
                      <a:br>
                        <a:rPr lang="en-US" sz="1400" dirty="0">
                          <a:effectLst/>
                          <a:latin typeface="Trebuchet MS" panose="020B0603020202020204" pitchFamily="34" charset="0"/>
                        </a:rPr>
                      </a:br>
                      <a:r>
                        <a:rPr lang="en-US" sz="1400" dirty="0">
                          <a:effectLst/>
                          <a:latin typeface="Trebuchet MS" panose="020B0603020202020204" pitchFamily="34" charset="0"/>
                        </a:rPr>
                        <a:t>one POLI credit numbered 1(alpha)90 to 1(alpha)99</a:t>
                      </a:r>
                      <a:br>
                        <a:rPr lang="en-US" sz="1400" dirty="0">
                          <a:effectLst/>
                          <a:latin typeface="Trebuchet MS" panose="020B0603020202020204" pitchFamily="34" charset="0"/>
                        </a:rPr>
                      </a:br>
                      <a:r>
                        <a:rPr lang="en-US" sz="1400" dirty="0">
                          <a:effectLst/>
                          <a:latin typeface="Trebuchet MS" panose="020B0603020202020204" pitchFamily="34" charset="0"/>
                        </a:rPr>
                        <a:t>one credit from your co-major discipline</a:t>
                      </a:r>
                      <a:br>
                        <a:rPr lang="en-US" sz="1400" dirty="0">
                          <a:effectLst/>
                          <a:latin typeface="Trebuchet MS" panose="020B0603020202020204" pitchFamily="34" charset="0"/>
                        </a:rPr>
                      </a:br>
                      <a:r>
                        <a:rPr lang="en-US" sz="1400" dirty="0">
                          <a:effectLst/>
                          <a:latin typeface="Trebuchet MS" panose="020B0603020202020204" pitchFamily="34" charset="0"/>
                        </a:rPr>
                        <a:t>two other credits </a:t>
                      </a:r>
                    </a:p>
                  </a:txBody>
                  <a:tcPr marL="93541" marR="93541" marT="49889" marB="49889" anchor="ctr">
                    <a:lnL>
                      <a:noFill/>
                    </a:lnL>
                    <a:lnR>
                      <a:noFill/>
                    </a:lnR>
                    <a:lnT>
                      <a:noFill/>
                    </a:lnT>
                    <a:lnB w="9525" cap="flat" cmpd="sng" algn="ctr">
                      <a:solidFill>
                        <a:srgbClr val="CC0000"/>
                      </a:solidFill>
                      <a:prstDash val="solid"/>
                      <a:round/>
                      <a:headEnd type="none" w="med" len="med"/>
                      <a:tailEnd type="none" w="med" len="med"/>
                    </a:lnB>
                    <a:solidFill>
                      <a:srgbClr val="FFFFFF"/>
                    </a:solidFill>
                  </a:tcPr>
                </a:tc>
                <a:extLst>
                  <a:ext uri="{0D108BD9-81ED-4DB2-BD59-A6C34878D82A}">
                    <a16:rowId xmlns:a16="http://schemas.microsoft.com/office/drawing/2014/main" val="4082202942"/>
                  </a:ext>
                </a:extLst>
              </a:tr>
              <a:tr h="1161074">
                <a:tc>
                  <a:txBody>
                    <a:bodyPr/>
                    <a:lstStyle/>
                    <a:p>
                      <a:pPr fontAlgn="base"/>
                      <a:r>
                        <a:rPr lang="en-CA" sz="1400" dirty="0">
                          <a:effectLst/>
                          <a:latin typeface="Trebuchet MS" panose="020B0603020202020204" pitchFamily="34" charset="0"/>
                        </a:rPr>
                        <a:t>Year 2</a:t>
                      </a:r>
                    </a:p>
                  </a:txBody>
                  <a:tcPr marL="93541" marR="93541" marT="49889" marB="49889" anchor="ctr">
                    <a:lnL>
                      <a:noFill/>
                    </a:lnL>
                    <a:lnR>
                      <a:noFill/>
                    </a:lnR>
                    <a:lnT w="9525" cap="flat" cmpd="sng" algn="ctr">
                      <a:solidFill>
                        <a:srgbClr val="CC0000"/>
                      </a:solidFill>
                      <a:prstDash val="solid"/>
                      <a:round/>
                      <a:headEnd type="none" w="med" len="med"/>
                      <a:tailEnd type="none" w="med" len="med"/>
                    </a:lnT>
                    <a:lnB w="9525" cap="flat" cmpd="sng" algn="ctr">
                      <a:solidFill>
                        <a:srgbClr val="CC0000"/>
                      </a:solidFill>
                      <a:prstDash val="solid"/>
                      <a:round/>
                      <a:headEnd type="none" w="med" len="med"/>
                      <a:tailEnd type="none" w="med" len="med"/>
                    </a:lnB>
                    <a:solidFill>
                      <a:schemeClr val="accent2">
                        <a:lumMod val="20000"/>
                        <a:lumOff val="80000"/>
                      </a:schemeClr>
                    </a:solidFill>
                  </a:tcPr>
                </a:tc>
                <a:tc>
                  <a:txBody>
                    <a:bodyPr/>
                    <a:lstStyle/>
                    <a:p>
                      <a:pPr fontAlgn="base"/>
                      <a:r>
                        <a:rPr lang="en-US" sz="1400" dirty="0">
                          <a:effectLst/>
                          <a:latin typeface="Trebuchet MS" panose="020B0603020202020204" pitchFamily="34" charset="0"/>
                        </a:rPr>
                        <a:t>CANA 2P91 and 2P92</a:t>
                      </a:r>
                      <a:br>
                        <a:rPr lang="en-US" sz="1400" dirty="0">
                          <a:effectLst/>
                          <a:latin typeface="Trebuchet MS" panose="020B0603020202020204" pitchFamily="34" charset="0"/>
                        </a:rPr>
                      </a:br>
                      <a:r>
                        <a:rPr lang="en-US" sz="1400" dirty="0">
                          <a:effectLst/>
                          <a:latin typeface="Trebuchet MS" panose="020B0603020202020204" pitchFamily="34" charset="0"/>
                        </a:rPr>
                        <a:t>one credit 2(alpha)00 or above from approved Canadian Studies courses</a:t>
                      </a:r>
                      <a:br>
                        <a:rPr lang="en-US" sz="1400" dirty="0">
                          <a:effectLst/>
                          <a:latin typeface="Trebuchet MS" panose="020B0603020202020204" pitchFamily="34" charset="0"/>
                        </a:rPr>
                      </a:br>
                      <a:r>
                        <a:rPr lang="en-US" sz="1400" dirty="0">
                          <a:effectLst/>
                          <a:latin typeface="Trebuchet MS" panose="020B0603020202020204" pitchFamily="34" charset="0"/>
                        </a:rPr>
                        <a:t>two credits from the co-major discipline</a:t>
                      </a:r>
                      <a:br>
                        <a:rPr lang="en-US" sz="1400" dirty="0">
                          <a:effectLst/>
                          <a:latin typeface="Trebuchet MS" panose="020B0603020202020204" pitchFamily="34" charset="0"/>
                        </a:rPr>
                      </a:br>
                      <a:r>
                        <a:rPr lang="en-US" sz="1400" dirty="0">
                          <a:effectLst/>
                          <a:latin typeface="Trebuchet MS" panose="020B0603020202020204" pitchFamily="34" charset="0"/>
                        </a:rPr>
                        <a:t>one elective credit</a:t>
                      </a:r>
                    </a:p>
                  </a:txBody>
                  <a:tcPr marL="93541" marR="93541" marT="49889" marB="49889" anchor="ctr">
                    <a:lnL>
                      <a:noFill/>
                    </a:lnL>
                    <a:lnR>
                      <a:noFill/>
                    </a:lnR>
                    <a:lnT w="9525" cap="flat" cmpd="sng" algn="ctr">
                      <a:solidFill>
                        <a:srgbClr val="CC0000"/>
                      </a:solidFill>
                      <a:prstDash val="solid"/>
                      <a:round/>
                      <a:headEnd type="none" w="med" len="med"/>
                      <a:tailEnd type="none" w="med" len="med"/>
                    </a:lnT>
                    <a:lnB w="9525" cap="flat" cmpd="sng" algn="ctr">
                      <a:solidFill>
                        <a:srgbClr val="CC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62436734"/>
                  </a:ext>
                </a:extLst>
              </a:tr>
              <a:tr h="1161074">
                <a:tc>
                  <a:txBody>
                    <a:bodyPr/>
                    <a:lstStyle/>
                    <a:p>
                      <a:pPr fontAlgn="base"/>
                      <a:r>
                        <a:rPr lang="en-CA" sz="1400">
                          <a:effectLst/>
                          <a:latin typeface="Trebuchet MS" panose="020B0603020202020204" pitchFamily="34" charset="0"/>
                        </a:rPr>
                        <a:t>Year 3</a:t>
                      </a:r>
                    </a:p>
                  </a:txBody>
                  <a:tcPr marL="93541" marR="93541" marT="49889" marB="49889" anchor="ctr">
                    <a:lnL>
                      <a:noFill/>
                    </a:lnL>
                    <a:lnR>
                      <a:noFill/>
                    </a:lnR>
                    <a:lnT w="9525" cap="flat" cmpd="sng" algn="ctr">
                      <a:solidFill>
                        <a:srgbClr val="CC0000"/>
                      </a:solidFill>
                      <a:prstDash val="solid"/>
                      <a:round/>
                      <a:headEnd type="none" w="med" len="med"/>
                      <a:tailEnd type="none" w="med" len="med"/>
                    </a:lnT>
                    <a:lnB w="9525" cap="flat" cmpd="sng" algn="ctr">
                      <a:solidFill>
                        <a:srgbClr val="CC0000"/>
                      </a:solidFill>
                      <a:prstDash val="solid"/>
                      <a:round/>
                      <a:headEnd type="none" w="med" len="med"/>
                      <a:tailEnd type="none" w="med" len="med"/>
                    </a:lnB>
                    <a:solidFill>
                      <a:srgbClr val="FFFFFF"/>
                    </a:solidFill>
                  </a:tcPr>
                </a:tc>
                <a:tc>
                  <a:txBody>
                    <a:bodyPr/>
                    <a:lstStyle/>
                    <a:p>
                      <a:pPr fontAlgn="base"/>
                      <a:r>
                        <a:rPr lang="en-US" sz="1400" dirty="0">
                          <a:effectLst/>
                          <a:latin typeface="Trebuchet MS" panose="020B0603020202020204" pitchFamily="34" charset="0"/>
                        </a:rPr>
                        <a:t>CANA 3P15</a:t>
                      </a:r>
                      <a:br>
                        <a:rPr lang="en-US" sz="1400" dirty="0">
                          <a:effectLst/>
                          <a:latin typeface="Trebuchet MS" panose="020B0603020202020204" pitchFamily="34" charset="0"/>
                        </a:rPr>
                      </a:br>
                      <a:r>
                        <a:rPr lang="en-US" sz="1400" dirty="0">
                          <a:effectLst/>
                          <a:latin typeface="Trebuchet MS" panose="020B0603020202020204" pitchFamily="34" charset="0"/>
                        </a:rPr>
                        <a:t>one credit numbered 2(alpha)90 from Canadian Studies approved courses</a:t>
                      </a:r>
                      <a:br>
                        <a:rPr lang="en-US" sz="1400" dirty="0">
                          <a:effectLst/>
                          <a:latin typeface="Trebuchet MS" panose="020B0603020202020204" pitchFamily="34" charset="0"/>
                        </a:rPr>
                      </a:br>
                      <a:r>
                        <a:rPr lang="en-US" sz="1400" dirty="0">
                          <a:effectLst/>
                          <a:latin typeface="Trebuchet MS" panose="020B0603020202020204" pitchFamily="34" charset="0"/>
                        </a:rPr>
                        <a:t>two credits from the co-major discipline</a:t>
                      </a:r>
                      <a:br>
                        <a:rPr lang="en-US" sz="1400" dirty="0">
                          <a:effectLst/>
                          <a:latin typeface="Trebuchet MS" panose="020B0603020202020204" pitchFamily="34" charset="0"/>
                        </a:rPr>
                      </a:br>
                      <a:r>
                        <a:rPr lang="en-US" sz="1400" dirty="0">
                          <a:effectLst/>
                          <a:latin typeface="Trebuchet MS" panose="020B0603020202020204" pitchFamily="34" charset="0"/>
                        </a:rPr>
                        <a:t>one elective credit</a:t>
                      </a:r>
                    </a:p>
                  </a:txBody>
                  <a:tcPr marL="93541" marR="93541" marT="49889" marB="49889" anchor="ctr">
                    <a:lnL>
                      <a:noFill/>
                    </a:lnL>
                    <a:lnR>
                      <a:noFill/>
                    </a:lnR>
                    <a:lnT w="9525" cap="flat" cmpd="sng" algn="ctr">
                      <a:solidFill>
                        <a:srgbClr val="CC0000"/>
                      </a:solidFill>
                      <a:prstDash val="solid"/>
                      <a:round/>
                      <a:headEnd type="none" w="med" len="med"/>
                      <a:tailEnd type="none" w="med" len="med"/>
                    </a:lnT>
                    <a:lnB w="9525" cap="flat" cmpd="sng" algn="ctr">
                      <a:solidFill>
                        <a:srgbClr val="CC0000"/>
                      </a:solidFill>
                      <a:prstDash val="solid"/>
                      <a:round/>
                      <a:headEnd type="none" w="med" len="med"/>
                      <a:tailEnd type="none" w="med" len="med"/>
                    </a:lnB>
                    <a:solidFill>
                      <a:srgbClr val="FFFFFF"/>
                    </a:solidFill>
                  </a:tcPr>
                </a:tc>
                <a:extLst>
                  <a:ext uri="{0D108BD9-81ED-4DB2-BD59-A6C34878D82A}">
                    <a16:rowId xmlns:a16="http://schemas.microsoft.com/office/drawing/2014/main" val="2462398530"/>
                  </a:ext>
                </a:extLst>
              </a:tr>
              <a:tr h="1370443">
                <a:tc>
                  <a:txBody>
                    <a:bodyPr/>
                    <a:lstStyle/>
                    <a:p>
                      <a:pPr fontAlgn="base"/>
                      <a:r>
                        <a:rPr lang="en-CA" sz="1400" dirty="0">
                          <a:effectLst/>
                          <a:latin typeface="Trebuchet MS" panose="020B0603020202020204" pitchFamily="34" charset="0"/>
                        </a:rPr>
                        <a:t>Year 4</a:t>
                      </a:r>
                    </a:p>
                  </a:txBody>
                  <a:tcPr marL="93541" marR="93541" marT="49889" marB="49889" anchor="ctr">
                    <a:lnL>
                      <a:noFill/>
                    </a:lnL>
                    <a:lnR>
                      <a:noFill/>
                    </a:lnR>
                    <a:lnT w="9525" cap="flat" cmpd="sng" algn="ctr">
                      <a:solidFill>
                        <a:srgbClr val="CC0000"/>
                      </a:solidFill>
                      <a:prstDash val="solid"/>
                      <a:round/>
                      <a:headEnd type="none" w="med" len="med"/>
                      <a:tailEnd type="none" w="med" len="med"/>
                    </a:lnT>
                    <a:lnB w="9525" cap="flat" cmpd="sng" algn="ctr">
                      <a:solidFill>
                        <a:srgbClr val="CC0000"/>
                      </a:solidFill>
                      <a:prstDash val="solid"/>
                      <a:round/>
                      <a:headEnd type="none" w="med" len="med"/>
                      <a:tailEnd type="none" w="med" len="med"/>
                    </a:lnB>
                    <a:solidFill>
                      <a:schemeClr val="accent2">
                        <a:lumMod val="20000"/>
                        <a:lumOff val="80000"/>
                      </a:schemeClr>
                    </a:solidFill>
                  </a:tcPr>
                </a:tc>
                <a:tc>
                  <a:txBody>
                    <a:bodyPr/>
                    <a:lstStyle/>
                    <a:p>
                      <a:pPr fontAlgn="base"/>
                      <a:r>
                        <a:rPr lang="en-US" sz="1400" dirty="0">
                          <a:effectLst/>
                          <a:latin typeface="Trebuchet MS" panose="020B0603020202020204" pitchFamily="34" charset="0"/>
                        </a:rPr>
                        <a:t>CANA 3P95</a:t>
                      </a:r>
                    </a:p>
                    <a:p>
                      <a:pPr fontAlgn="base"/>
                      <a:r>
                        <a:rPr lang="en-US" sz="1400" dirty="0">
                          <a:effectLst/>
                          <a:latin typeface="Trebuchet MS" panose="020B0603020202020204" pitchFamily="34" charset="0"/>
                        </a:rPr>
                        <a:t>one-half credit from CANA 3V90-3V99</a:t>
                      </a:r>
                      <a:br>
                        <a:rPr lang="en-US" sz="1400" dirty="0">
                          <a:effectLst/>
                          <a:latin typeface="Trebuchet MS" panose="020B0603020202020204" pitchFamily="34" charset="0"/>
                        </a:rPr>
                      </a:br>
                      <a:r>
                        <a:rPr lang="en-US" sz="1400" dirty="0">
                          <a:effectLst/>
                          <a:latin typeface="Trebuchet MS" panose="020B0603020202020204" pitchFamily="34" charset="0"/>
                        </a:rPr>
                        <a:t>one credit numbered 3(alpha)90 from Canadian Studies approved courses</a:t>
                      </a:r>
                      <a:br>
                        <a:rPr lang="en-US" sz="1400" dirty="0">
                          <a:effectLst/>
                          <a:latin typeface="Trebuchet MS" panose="020B0603020202020204" pitchFamily="34" charset="0"/>
                        </a:rPr>
                      </a:br>
                      <a:r>
                        <a:rPr lang="en-US" sz="1400" dirty="0">
                          <a:effectLst/>
                          <a:latin typeface="Trebuchet MS" panose="020B0603020202020204" pitchFamily="34" charset="0"/>
                        </a:rPr>
                        <a:t>two credits from the co-major discipline</a:t>
                      </a:r>
                      <a:br>
                        <a:rPr lang="en-US" sz="1400" dirty="0">
                          <a:effectLst/>
                          <a:latin typeface="Trebuchet MS" panose="020B0603020202020204" pitchFamily="34" charset="0"/>
                        </a:rPr>
                      </a:br>
                      <a:r>
                        <a:rPr lang="en-US" sz="1400" dirty="0">
                          <a:effectLst/>
                          <a:latin typeface="Trebuchet MS" panose="020B0603020202020204" pitchFamily="34" charset="0"/>
                        </a:rPr>
                        <a:t>one elective credit</a:t>
                      </a:r>
                    </a:p>
                  </a:txBody>
                  <a:tcPr marL="93541" marR="93541" marT="49889" marB="49889" anchor="ctr">
                    <a:lnL>
                      <a:noFill/>
                    </a:lnL>
                    <a:lnR>
                      <a:noFill/>
                    </a:lnR>
                    <a:lnT w="9525" cap="flat" cmpd="sng" algn="ctr">
                      <a:solidFill>
                        <a:srgbClr val="CC0000"/>
                      </a:solidFill>
                      <a:prstDash val="solid"/>
                      <a:round/>
                      <a:headEnd type="none" w="med" len="med"/>
                      <a:tailEnd type="none" w="med" len="med"/>
                    </a:lnT>
                    <a:lnB w="9525" cap="flat" cmpd="sng" algn="ctr">
                      <a:solidFill>
                        <a:srgbClr val="CC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04146410"/>
                  </a:ext>
                </a:extLst>
              </a:tr>
            </a:tbl>
          </a:graphicData>
        </a:graphic>
      </p:graphicFrame>
      <p:pic>
        <p:nvPicPr>
          <p:cNvPr id="8" name="Content Placeholder 7" descr="A harbor with a boat in the water&#10;&#10;Description automatically generated">
            <a:extLst>
              <a:ext uri="{FF2B5EF4-FFF2-40B4-BE49-F238E27FC236}">
                <a16:creationId xmlns:a16="http://schemas.microsoft.com/office/drawing/2014/main" id="{68AAD2F8-FA7D-4535-B346-88DEACE76758}"/>
              </a:ext>
            </a:extLst>
          </p:cNvPr>
          <p:cNvPicPr>
            <a:picLocks noGrp="1" noChangeAspect="1"/>
          </p:cNvPicPr>
          <p:nvPr>
            <p:ph sz="half" idx="1"/>
          </p:nvPr>
        </p:nvPicPr>
        <p:blipFill>
          <a:blip r:embed="rId2"/>
          <a:stretch>
            <a:fillRect/>
          </a:stretch>
        </p:blipFill>
        <p:spPr>
          <a:xfrm>
            <a:off x="257908" y="1269591"/>
            <a:ext cx="4038600" cy="3054191"/>
          </a:xfrm>
        </p:spPr>
      </p:pic>
      <p:sp>
        <p:nvSpPr>
          <p:cNvPr id="9" name="TextBox 8">
            <a:extLst>
              <a:ext uri="{FF2B5EF4-FFF2-40B4-BE49-F238E27FC236}">
                <a16:creationId xmlns:a16="http://schemas.microsoft.com/office/drawing/2014/main" id="{A8D30350-F662-46E4-B6CB-A717EB05835B}"/>
              </a:ext>
            </a:extLst>
          </p:cNvPr>
          <p:cNvSpPr txBox="1"/>
          <p:nvPr/>
        </p:nvSpPr>
        <p:spPr>
          <a:xfrm>
            <a:off x="257908" y="4398892"/>
            <a:ext cx="4234962" cy="2308324"/>
          </a:xfrm>
          <a:prstGeom prst="rect">
            <a:avLst/>
          </a:prstGeom>
          <a:noFill/>
        </p:spPr>
        <p:txBody>
          <a:bodyPr wrap="square" rtlCol="0">
            <a:spAutoFit/>
          </a:bodyPr>
          <a:lstStyle/>
          <a:p>
            <a:r>
              <a:rPr lang="en-CA" dirty="0"/>
              <a:t>(Hey, even we find these tables confusing. Don’t worry! The main point is that you need to take a few courses a year in Canadian Studies and a few in the co-major program. So if you’re doing a History and CANA co-major, you’d take some history courses. If it’s with Political Science, you’ll take some “</a:t>
            </a:r>
            <a:r>
              <a:rPr lang="en-CA" dirty="0" err="1"/>
              <a:t>PoliSci</a:t>
            </a:r>
            <a:r>
              <a:rPr lang="en-CA" dirty="0"/>
              <a:t>” courses, and so on.) </a:t>
            </a:r>
          </a:p>
        </p:txBody>
      </p:sp>
    </p:spTree>
    <p:extLst>
      <p:ext uri="{BB962C8B-B14F-4D97-AF65-F5344CB8AC3E}">
        <p14:creationId xmlns:p14="http://schemas.microsoft.com/office/powerpoint/2010/main" val="3923969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Minor in Canadian Studies</a:t>
            </a:r>
          </a:p>
        </p:txBody>
      </p:sp>
      <p:pic>
        <p:nvPicPr>
          <p:cNvPr id="9" name="Picture 8" descr="A person standing in front of a building&#10;&#10;Description automatically generated">
            <a:extLst>
              <a:ext uri="{FF2B5EF4-FFF2-40B4-BE49-F238E27FC236}">
                <a16:creationId xmlns:a16="http://schemas.microsoft.com/office/drawing/2014/main" id="{7E0CF5E1-8CE9-4E1F-9904-2691C7ED9DED}"/>
              </a:ext>
            </a:extLst>
          </p:cNvPr>
          <p:cNvPicPr>
            <a:picLocks noChangeAspect="1"/>
          </p:cNvPicPr>
          <p:nvPr/>
        </p:nvPicPr>
        <p:blipFill rotWithShape="1">
          <a:blip r:embed="rId2"/>
          <a:srcRect t="5530" r="3" b="4818"/>
          <a:stretch/>
        </p:blipFill>
        <p:spPr>
          <a:xfrm>
            <a:off x="457200" y="1600200"/>
            <a:ext cx="4038600" cy="4525963"/>
          </a:xfrm>
          <a:prstGeom prst="rect">
            <a:avLst/>
          </a:prstGeo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572000" y="1698524"/>
            <a:ext cx="4114802" cy="4525962"/>
          </a:xfrm>
        </p:spPr>
        <p:txBody>
          <a:bodyPr>
            <a:normAutofit/>
          </a:bodyPr>
          <a:lstStyle/>
          <a:p>
            <a:pPr marL="0" indent="0">
              <a:lnSpc>
                <a:spcPct val="90000"/>
              </a:lnSpc>
              <a:spcBef>
                <a:spcPts val="0"/>
              </a:spcBef>
              <a:spcAft>
                <a:spcPts val="1200"/>
              </a:spcAft>
              <a:buNone/>
            </a:pPr>
            <a:r>
              <a:rPr lang="en-US" sz="1600" dirty="0"/>
              <a:t>It’s easy to get a Minor in Canadian Studies while majoring in nearly any other program at Brock! </a:t>
            </a:r>
          </a:p>
          <a:p>
            <a:pPr marL="0" indent="0">
              <a:lnSpc>
                <a:spcPct val="90000"/>
              </a:lnSpc>
              <a:spcBef>
                <a:spcPts val="0"/>
              </a:spcBef>
              <a:spcAft>
                <a:spcPts val="1200"/>
              </a:spcAft>
              <a:buNone/>
            </a:pPr>
            <a:r>
              <a:rPr lang="en-US" sz="1600" dirty="0"/>
              <a:t>All you need is to make sure you complete the following courses with a minimum 60 percent overall average:</a:t>
            </a:r>
          </a:p>
          <a:p>
            <a:pPr>
              <a:lnSpc>
                <a:spcPct val="90000"/>
              </a:lnSpc>
              <a:spcBef>
                <a:spcPts val="0"/>
              </a:spcBef>
              <a:spcAft>
                <a:spcPts val="1200"/>
              </a:spcAft>
            </a:pPr>
            <a:r>
              <a:rPr lang="en-US" sz="1600" dirty="0"/>
              <a:t>CANA 1F91, 2P91 and 2P92</a:t>
            </a:r>
          </a:p>
          <a:p>
            <a:pPr>
              <a:lnSpc>
                <a:spcPct val="90000"/>
              </a:lnSpc>
              <a:spcBef>
                <a:spcPts val="0"/>
              </a:spcBef>
              <a:spcAft>
                <a:spcPts val="1200"/>
              </a:spcAft>
            </a:pPr>
            <a:r>
              <a:rPr lang="en-US" sz="1600" dirty="0"/>
              <a:t>one credit numbered 2(alpha)90 or above from approved Canadian Studies courses</a:t>
            </a:r>
          </a:p>
          <a:p>
            <a:pPr>
              <a:lnSpc>
                <a:spcPct val="90000"/>
              </a:lnSpc>
              <a:spcBef>
                <a:spcPts val="0"/>
              </a:spcBef>
              <a:spcAft>
                <a:spcPts val="1200"/>
              </a:spcAft>
            </a:pPr>
            <a:r>
              <a:rPr lang="en-US" sz="1600" dirty="0"/>
              <a:t>one Canadian Studies credit numbered 3(alpha)00 or above</a:t>
            </a:r>
          </a:p>
          <a:p>
            <a:pPr marL="0" indent="0">
              <a:lnSpc>
                <a:spcPct val="90000"/>
              </a:lnSpc>
              <a:spcBef>
                <a:spcPts val="0"/>
              </a:spcBef>
              <a:spcAft>
                <a:spcPts val="1200"/>
              </a:spcAft>
              <a:buNone/>
            </a:pPr>
            <a:r>
              <a:rPr lang="en-US" sz="1600" i="1" dirty="0"/>
              <a:t>Did you add it up?</a:t>
            </a:r>
            <a:r>
              <a:rPr lang="en-US" sz="1600" dirty="0"/>
              <a:t>  That’s just </a:t>
            </a:r>
            <a:r>
              <a:rPr lang="en-US" sz="1600" b="1" dirty="0"/>
              <a:t>five</a:t>
            </a:r>
            <a:r>
              <a:rPr lang="en-US" sz="1600" dirty="0"/>
              <a:t> courses and you’ll get the highly coveted  “Canadian Studies Minor” listed on your degree!</a:t>
            </a:r>
          </a:p>
        </p:txBody>
      </p:sp>
    </p:spTree>
    <p:extLst>
      <p:ext uri="{BB962C8B-B14F-4D97-AF65-F5344CB8AC3E}">
        <p14:creationId xmlns:p14="http://schemas.microsoft.com/office/powerpoint/2010/main" val="50279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100"/>
              <a:t>A sample of the courses we offer</a:t>
            </a:r>
          </a:p>
        </p:txBody>
      </p:sp>
      <p:pic>
        <p:nvPicPr>
          <p:cNvPr id="7" name="Content Placeholder 6" descr="Canada coffee cup in the water">
            <a:extLst>
              <a:ext uri="{FF2B5EF4-FFF2-40B4-BE49-F238E27FC236}">
                <a16:creationId xmlns:a16="http://schemas.microsoft.com/office/drawing/2014/main" id="{F2FB3C4D-C502-4B1D-9801-9A759FED2A84}"/>
              </a:ext>
            </a:extLst>
          </p:cNvPr>
          <p:cNvPicPr>
            <a:picLocks noGrp="1" noChangeAspect="1"/>
          </p:cNvPicPr>
          <p:nvPr>
            <p:ph sz="half" idx="1"/>
          </p:nvPr>
        </p:nvPicPr>
        <p:blipFill rotWithShape="1">
          <a:blip r:embed="rId2"/>
          <a:srcRect l="27764" r="12673" b="-1"/>
          <a:stretch/>
        </p:blipFill>
        <p:spPr>
          <a:xfrm>
            <a:off x="457200" y="1600200"/>
            <a:ext cx="4038600" cy="4525963"/>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648200" y="1600200"/>
            <a:ext cx="4038600" cy="4525963"/>
          </a:xfrm>
        </p:spPr>
        <p:txBody>
          <a:bodyPr>
            <a:normAutofit fontScale="92500"/>
          </a:bodyPr>
          <a:lstStyle/>
          <a:p>
            <a:pPr marL="0" indent="0">
              <a:lnSpc>
                <a:spcPct val="90000"/>
              </a:lnSpc>
              <a:buNone/>
            </a:pPr>
            <a:r>
              <a:rPr lang="en-US" sz="2200" b="1" dirty="0"/>
              <a:t>CANA 1F91</a:t>
            </a:r>
          </a:p>
          <a:p>
            <a:pPr marL="0" indent="0">
              <a:lnSpc>
                <a:spcPct val="90000"/>
              </a:lnSpc>
              <a:buNone/>
            </a:pPr>
            <a:r>
              <a:rPr lang="en-US" sz="2200" b="1" dirty="0"/>
              <a:t>Introduction to Canadian Studies</a:t>
            </a:r>
          </a:p>
          <a:p>
            <a:pPr marL="0" indent="0">
              <a:lnSpc>
                <a:spcPct val="90000"/>
              </a:lnSpc>
              <a:buNone/>
            </a:pPr>
            <a:endParaRPr lang="en-US" sz="2200" dirty="0"/>
          </a:p>
          <a:p>
            <a:pPr marL="0" indent="0">
              <a:lnSpc>
                <a:spcPct val="90000"/>
              </a:lnSpc>
              <a:buNone/>
            </a:pPr>
            <a:r>
              <a:rPr lang="en-US" sz="2200" dirty="0"/>
              <a:t>This course provides an interdisciplinary look at cultural expressions drawn from Canadian art, literature, and music, as well as relevant issues in Canadian social and cultural history.  Two-hour lecture/week plus 1-hour seminar/week. </a:t>
            </a:r>
            <a:r>
              <a:rPr lang="en-US" sz="2200" dirty="0">
                <a:hlinkClick r:id="rId3"/>
              </a:rPr>
              <a:t>Click here to see a short intro to Dr. Daniel Samson’s module on indigenous treaties.</a:t>
            </a:r>
            <a:endParaRPr lang="en-US" sz="2200" dirty="0"/>
          </a:p>
        </p:txBody>
      </p:sp>
    </p:spTree>
    <p:extLst>
      <p:ext uri="{BB962C8B-B14F-4D97-AF65-F5344CB8AC3E}">
        <p14:creationId xmlns:p14="http://schemas.microsoft.com/office/powerpoint/2010/main" val="370582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100"/>
              <a:t>A sample of the courses we offer</a:t>
            </a:r>
          </a:p>
        </p:txBody>
      </p:sp>
      <p:pic>
        <p:nvPicPr>
          <p:cNvPr id="7" name="Content Placeholder 6" descr="Niagara falls in winter">
            <a:extLst>
              <a:ext uri="{FF2B5EF4-FFF2-40B4-BE49-F238E27FC236}">
                <a16:creationId xmlns:a16="http://schemas.microsoft.com/office/drawing/2014/main" id="{18138040-E9EC-41F7-BA70-BBABB0B8AA07}"/>
              </a:ext>
            </a:extLst>
          </p:cNvPr>
          <p:cNvPicPr>
            <a:picLocks noGrp="1" noChangeAspect="1"/>
          </p:cNvPicPr>
          <p:nvPr>
            <p:ph sz="half" idx="1"/>
          </p:nvPr>
        </p:nvPicPr>
        <p:blipFill rotWithShape="1">
          <a:blip r:embed="rId3"/>
          <a:srcRect l="25409" r="15029" b="-1"/>
          <a:stretch/>
        </p:blipFill>
        <p:spPr>
          <a:xfrm>
            <a:off x="457200" y="1600200"/>
            <a:ext cx="4038600" cy="4525963"/>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648199" y="1600200"/>
            <a:ext cx="4161503" cy="4869426"/>
          </a:xfrm>
        </p:spPr>
        <p:txBody>
          <a:bodyPr>
            <a:normAutofit/>
          </a:bodyPr>
          <a:lstStyle/>
          <a:p>
            <a:pPr marL="0" indent="0">
              <a:lnSpc>
                <a:spcPct val="90000"/>
              </a:lnSpc>
              <a:buNone/>
            </a:pPr>
            <a:r>
              <a:rPr lang="en-US" sz="2200" b="1" dirty="0"/>
              <a:t>CANA 3P40</a:t>
            </a:r>
          </a:p>
          <a:p>
            <a:pPr marL="0" indent="0">
              <a:lnSpc>
                <a:spcPct val="90000"/>
              </a:lnSpc>
              <a:buNone/>
            </a:pPr>
            <a:r>
              <a:rPr lang="en-US" sz="2200" b="1" dirty="0"/>
              <a:t>The New Niagara</a:t>
            </a:r>
          </a:p>
          <a:p>
            <a:pPr marL="0" indent="0">
              <a:lnSpc>
                <a:spcPct val="90000"/>
              </a:lnSpc>
              <a:buNone/>
            </a:pPr>
            <a:endParaRPr lang="en-US" sz="2200" dirty="0"/>
          </a:p>
          <a:p>
            <a:pPr marL="0" indent="0">
              <a:lnSpc>
                <a:spcPct val="90000"/>
              </a:lnSpc>
              <a:buNone/>
            </a:pPr>
            <a:r>
              <a:rPr lang="en-US" sz="2200" dirty="0"/>
              <a:t>You will examine Niagara’s cultural, demographic and economic changes, Niagara’s position in the world economy, economic restructuring, income inequality, free trade, deindustrialization, tourism, demographic transition and the brain drain. Click now and you’ll hear Dr. Jeffrey Boggs talk about this course. </a:t>
            </a:r>
          </a:p>
        </p:txBody>
      </p:sp>
    </p:spTree>
    <p:extLst>
      <p:ext uri="{BB962C8B-B14F-4D97-AF65-F5344CB8AC3E}">
        <p14:creationId xmlns:p14="http://schemas.microsoft.com/office/powerpoint/2010/main" val="24204689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100"/>
              <a:t>A sample of the courses we offer</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648199" y="1600200"/>
            <a:ext cx="4161503" cy="4869426"/>
          </a:xfrm>
        </p:spPr>
        <p:txBody>
          <a:bodyPr>
            <a:normAutofit/>
          </a:bodyPr>
          <a:lstStyle/>
          <a:p>
            <a:pPr marL="0" indent="0">
              <a:lnSpc>
                <a:spcPct val="90000"/>
              </a:lnSpc>
              <a:buNone/>
            </a:pPr>
            <a:r>
              <a:rPr lang="en-US" sz="2200" b="1" dirty="0"/>
              <a:t>CANA 3P40</a:t>
            </a:r>
          </a:p>
          <a:p>
            <a:pPr marL="0" indent="0">
              <a:lnSpc>
                <a:spcPct val="90000"/>
              </a:lnSpc>
              <a:buNone/>
            </a:pPr>
            <a:r>
              <a:rPr lang="en-US" sz="2200" b="1" dirty="0"/>
              <a:t>The New Niagara</a:t>
            </a:r>
          </a:p>
          <a:p>
            <a:pPr marL="0" indent="0">
              <a:lnSpc>
                <a:spcPct val="90000"/>
              </a:lnSpc>
              <a:buNone/>
            </a:pPr>
            <a:endParaRPr lang="en-US" sz="2200" dirty="0"/>
          </a:p>
          <a:p>
            <a:pPr marL="0" indent="0">
              <a:lnSpc>
                <a:spcPct val="90000"/>
              </a:lnSpc>
              <a:buNone/>
            </a:pPr>
            <a:r>
              <a:rPr lang="en-US" sz="2200" dirty="0"/>
              <a:t>You will examine Niagara’s cultural, demographic and economic changes, Niagara’s position in the world economy, economic restructuring, income inequality, free trade, deindustrialization, tourism, demographic transition and the brain drain. Click now and you’ll hear </a:t>
            </a:r>
            <a:r>
              <a:rPr lang="en-US" sz="2200" dirty="0">
                <a:hlinkClick r:id="rId5"/>
              </a:rPr>
              <a:t>Dr. Jeffrey Boggs</a:t>
            </a:r>
            <a:r>
              <a:rPr lang="en-US" sz="2200" dirty="0"/>
              <a:t> talk about this course. </a:t>
            </a:r>
          </a:p>
        </p:txBody>
      </p:sp>
      <p:grpSp>
        <p:nvGrpSpPr>
          <p:cNvPr id="6" name="Group 5">
            <a:extLst>
              <a:ext uri="{FF2B5EF4-FFF2-40B4-BE49-F238E27FC236}">
                <a16:creationId xmlns:a16="http://schemas.microsoft.com/office/drawing/2014/main" id="{2DE141AF-3864-4F10-8646-11EB3828D0B6}"/>
              </a:ext>
            </a:extLst>
          </p:cNvPr>
          <p:cNvGrpSpPr/>
          <p:nvPr/>
        </p:nvGrpSpPr>
        <p:grpSpPr>
          <a:xfrm>
            <a:off x="717048" y="1393487"/>
            <a:ext cx="3507187" cy="5571687"/>
            <a:chOff x="717048" y="1393487"/>
            <a:chExt cx="3507187" cy="5571687"/>
          </a:xfrm>
        </p:grpSpPr>
        <p:sp>
          <p:nvSpPr>
            <p:cNvPr id="8" name="Content Placeholder 3">
              <a:extLst>
                <a:ext uri="{FF2B5EF4-FFF2-40B4-BE49-F238E27FC236}">
                  <a16:creationId xmlns:a16="http://schemas.microsoft.com/office/drawing/2014/main" id="{C164572F-926F-473E-8F70-E72412C1DE5C}"/>
                </a:ext>
              </a:extLst>
            </p:cNvPr>
            <p:cNvSpPr txBox="1">
              <a:spLocks/>
            </p:cNvSpPr>
            <p:nvPr/>
          </p:nvSpPr>
          <p:spPr>
            <a:xfrm>
              <a:off x="717048" y="5783093"/>
              <a:ext cx="3507187" cy="1182081"/>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2800" kern="1200">
                  <a:solidFill>
                    <a:schemeClr val="tx1"/>
                  </a:solidFill>
                  <a:latin typeface="Trebuchet MS"/>
                  <a:ea typeface="+mn-ea"/>
                  <a:cs typeface="Trebuchet MS"/>
                </a:defRPr>
              </a:lvl1pPr>
              <a:lvl2pPr marL="742950" indent="-285750" algn="l" defTabSz="457200" rtl="0" eaLnBrk="1" latinLnBrk="0" hangingPunct="1">
                <a:spcBef>
                  <a:spcPct val="20000"/>
                </a:spcBef>
                <a:buFont typeface="Arial"/>
                <a:buChar char="–"/>
                <a:defRPr sz="2400" kern="1200">
                  <a:solidFill>
                    <a:schemeClr val="tx1"/>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solidFill>
                  <a:latin typeface="Trebuchet MS"/>
                  <a:ea typeface="+mn-ea"/>
                  <a:cs typeface="Trebuchet MS"/>
                </a:defRPr>
              </a:lvl4pPr>
              <a:lvl5pPr marL="2057400" indent="-228600" algn="l" defTabSz="457200" rtl="0" eaLnBrk="1" latinLnBrk="0" hangingPunct="1">
                <a:spcBef>
                  <a:spcPct val="20000"/>
                </a:spcBef>
                <a:buFont typeface="Arial"/>
                <a:buChar char="»"/>
                <a:defRPr sz="1800" kern="1200">
                  <a:solidFill>
                    <a:schemeClr val="tx1"/>
                  </a:solidFill>
                  <a:latin typeface="Trebuchet MS"/>
                  <a:ea typeface="+mn-ea"/>
                  <a:cs typeface="Trebuchet M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en-CA" sz="1600" dirty="0"/>
                <a:t>Dr. Boggs conducting fieldwork on Niagara's cultural economy with his daughter/research assistant, June 7 2015.</a:t>
              </a:r>
              <a:endParaRPr lang="en-CA" dirty="0"/>
            </a:p>
          </p:txBody>
        </p:sp>
        <p:pic>
          <p:nvPicPr>
            <p:cNvPr id="9" name="Picture 4" descr="A person holding a teddy bear&#10;&#10;Description generated with very high confidence">
              <a:extLst>
                <a:ext uri="{FF2B5EF4-FFF2-40B4-BE49-F238E27FC236}">
                  <a16:creationId xmlns:a16="http://schemas.microsoft.com/office/drawing/2014/main" id="{934E245C-CD7A-4BCF-860D-3B3F7EB76DEE}"/>
                </a:ext>
              </a:extLst>
            </p:cNvPr>
            <p:cNvPicPr>
              <a:picLocks noChangeAspect="1"/>
            </p:cNvPicPr>
            <p:nvPr/>
          </p:nvPicPr>
          <p:blipFill>
            <a:blip r:embed="rId6"/>
            <a:stretch>
              <a:fillRect/>
            </a:stretch>
          </p:blipFill>
          <p:spPr>
            <a:xfrm>
              <a:off x="717049" y="1393487"/>
              <a:ext cx="3324010" cy="4411690"/>
            </a:xfrm>
            <a:prstGeom prst="rect">
              <a:avLst/>
            </a:prstGeom>
          </p:spPr>
        </p:pic>
      </p:grpSp>
      <p:pic>
        <p:nvPicPr>
          <p:cNvPr id="5" name="Boggs 3P40 intro">
            <a:hlinkClick r:id="" action="ppaction://media"/>
            <a:extLst>
              <a:ext uri="{FF2B5EF4-FFF2-40B4-BE49-F238E27FC236}">
                <a16:creationId xmlns:a16="http://schemas.microsoft.com/office/drawing/2014/main" id="{DF3A2E5F-8AD6-46B8-8EC7-17DFA620086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293973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518" fill="hold"/>
                                        <p:tgtEl>
                                          <p:spTgt spid="5"/>
                                        </p:tgtEl>
                                      </p:cBhvr>
                                    </p:cmd>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100"/>
              <a:t>A sample of the courses we offer</a:t>
            </a:r>
          </a:p>
        </p:txBody>
      </p:sp>
      <p:pic>
        <p:nvPicPr>
          <p:cNvPr id="12" name="Content Placeholder 11" descr="Canada and the globe">
            <a:extLst>
              <a:ext uri="{FF2B5EF4-FFF2-40B4-BE49-F238E27FC236}">
                <a16:creationId xmlns:a16="http://schemas.microsoft.com/office/drawing/2014/main" id="{33E74401-A117-46E6-8626-52B3145DAA18}"/>
              </a:ext>
            </a:extLst>
          </p:cNvPr>
          <p:cNvPicPr>
            <a:picLocks noGrp="1" noChangeAspect="1"/>
          </p:cNvPicPr>
          <p:nvPr>
            <p:ph sz="half" idx="1"/>
          </p:nvPr>
        </p:nvPicPr>
        <p:blipFill rotWithShape="1">
          <a:blip r:embed="rId2"/>
          <a:srcRect l="26886" r="13551" b="-1"/>
          <a:stretch/>
        </p:blipFill>
        <p:spPr>
          <a:xfrm>
            <a:off x="457200" y="1600201"/>
            <a:ext cx="3809894" cy="4269658"/>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404852" y="1551040"/>
            <a:ext cx="4281948" cy="4525963"/>
          </a:xfrm>
        </p:spPr>
        <p:txBody>
          <a:bodyPr>
            <a:normAutofit/>
          </a:bodyPr>
          <a:lstStyle/>
          <a:p>
            <a:pPr marL="0" indent="0">
              <a:lnSpc>
                <a:spcPct val="90000"/>
              </a:lnSpc>
              <a:spcBef>
                <a:spcPts val="0"/>
              </a:spcBef>
              <a:spcAft>
                <a:spcPts val="1200"/>
              </a:spcAft>
              <a:buNone/>
            </a:pPr>
            <a:r>
              <a:rPr lang="en-US" sz="2000" b="1" dirty="0"/>
              <a:t>CANA 3P95: Canada’s Changing Global Role</a:t>
            </a:r>
          </a:p>
          <a:p>
            <a:pPr marL="0" indent="0">
              <a:lnSpc>
                <a:spcPct val="90000"/>
              </a:lnSpc>
              <a:spcBef>
                <a:spcPts val="0"/>
              </a:spcBef>
              <a:spcAft>
                <a:spcPts val="1200"/>
              </a:spcAft>
              <a:buNone/>
            </a:pPr>
            <a:r>
              <a:rPr lang="en-US" sz="2000" dirty="0"/>
              <a:t>Learn about the Canadian perception of and interaction with other countries and cultures, including state-driven political, military and economic programs, global, social, and cultural exchanges, and domestic attitudes toward Canada’s global role from the late 19</a:t>
            </a:r>
            <a:r>
              <a:rPr lang="en-US" sz="2000" baseline="30000" dirty="0"/>
              <a:t>th</a:t>
            </a:r>
            <a:r>
              <a:rPr lang="en-US" sz="2000" dirty="0"/>
              <a:t> Century to the present. (Don’t miss Sarah Cavanagh’s description of what she learned in this course. It’s only a few slides away…)</a:t>
            </a:r>
          </a:p>
        </p:txBody>
      </p:sp>
    </p:spTree>
    <p:extLst>
      <p:ext uri="{BB962C8B-B14F-4D97-AF65-F5344CB8AC3E}">
        <p14:creationId xmlns:p14="http://schemas.microsoft.com/office/powerpoint/2010/main" val="67494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B5A697-D8ED-4441-B5EE-E2C30994598A}"/>
              </a:ext>
            </a:extLst>
          </p:cNvPr>
          <p:cNvSpPr>
            <a:spLocks noGrp="1"/>
          </p:cNvSpPr>
          <p:nvPr>
            <p:ph type="title"/>
          </p:nvPr>
        </p:nvSpPr>
        <p:spPr/>
        <p:txBody>
          <a:bodyPr/>
          <a:lstStyle/>
          <a:p>
            <a:r>
              <a:rPr lang="en-CA" dirty="0"/>
              <a:t>Have questions about courses?</a:t>
            </a:r>
          </a:p>
        </p:txBody>
      </p:sp>
      <p:sp>
        <p:nvSpPr>
          <p:cNvPr id="6" name="Content Placeholder 5">
            <a:extLst>
              <a:ext uri="{FF2B5EF4-FFF2-40B4-BE49-F238E27FC236}">
                <a16:creationId xmlns:a16="http://schemas.microsoft.com/office/drawing/2014/main" id="{D348AABB-6617-4E03-A4D9-025BF2A31CB2}"/>
              </a:ext>
            </a:extLst>
          </p:cNvPr>
          <p:cNvSpPr>
            <a:spLocks noGrp="1"/>
          </p:cNvSpPr>
          <p:nvPr>
            <p:ph idx="1"/>
          </p:nvPr>
        </p:nvSpPr>
        <p:spPr>
          <a:xfrm>
            <a:off x="3647768" y="1600200"/>
            <a:ext cx="5039032" cy="4525963"/>
          </a:xfrm>
        </p:spPr>
        <p:txBody>
          <a:bodyPr>
            <a:normAutofit fontScale="92500"/>
          </a:bodyPr>
          <a:lstStyle/>
          <a:p>
            <a:pPr marL="0" indent="0">
              <a:spcBef>
                <a:spcPts val="0"/>
              </a:spcBef>
              <a:spcAft>
                <a:spcPts val="1200"/>
              </a:spcAft>
              <a:buNone/>
            </a:pPr>
            <a:r>
              <a:rPr lang="en-CA" sz="2400" dirty="0">
                <a:hlinkClick r:id="rId2"/>
              </a:rPr>
              <a:t>Talk to Liz</a:t>
            </a:r>
            <a:r>
              <a:rPr lang="en-CA" sz="2400" dirty="0"/>
              <a:t>! </a:t>
            </a:r>
          </a:p>
          <a:p>
            <a:pPr marL="0" indent="0">
              <a:spcBef>
                <a:spcPts val="0"/>
              </a:spcBef>
              <a:spcAft>
                <a:spcPts val="1200"/>
              </a:spcAft>
              <a:buNone/>
            </a:pPr>
            <a:r>
              <a:rPr lang="en-CA" sz="2400" dirty="0"/>
              <a:t>Liz Hay is the academic advisor for Canadian Studies (and some other programs in the Faculty of Humanities)</a:t>
            </a:r>
          </a:p>
          <a:p>
            <a:pPr marL="0" indent="0">
              <a:spcBef>
                <a:spcPts val="0"/>
              </a:spcBef>
              <a:spcAft>
                <a:spcPts val="1200"/>
              </a:spcAft>
              <a:buNone/>
            </a:pPr>
            <a:r>
              <a:rPr lang="en-CA" sz="2400" dirty="0"/>
              <a:t>She knows our programs better than most of the professors (this is true!)</a:t>
            </a:r>
          </a:p>
          <a:p>
            <a:pPr marL="0" indent="0">
              <a:spcBef>
                <a:spcPts val="0"/>
              </a:spcBef>
              <a:spcAft>
                <a:spcPts val="1200"/>
              </a:spcAft>
              <a:buNone/>
            </a:pPr>
            <a:r>
              <a:rPr lang="en-CA" sz="2400" dirty="0"/>
              <a:t>She can help you figure out how to get the most out of your degree</a:t>
            </a:r>
          </a:p>
          <a:p>
            <a:pPr marL="0" indent="0">
              <a:spcBef>
                <a:spcPts val="0"/>
              </a:spcBef>
              <a:spcAft>
                <a:spcPts val="1200"/>
              </a:spcAft>
              <a:buNone/>
            </a:pPr>
            <a:r>
              <a:rPr lang="en-CA" sz="2400" dirty="0"/>
              <a:t>(And yes she does smile this much because she is friendly and helpful)</a:t>
            </a:r>
          </a:p>
        </p:txBody>
      </p:sp>
      <p:pic>
        <p:nvPicPr>
          <p:cNvPr id="8" name="Picture 7" descr="A person wearing a white shirt and smiling at the camera&#10;&#10;Description automatically generated">
            <a:extLst>
              <a:ext uri="{FF2B5EF4-FFF2-40B4-BE49-F238E27FC236}">
                <a16:creationId xmlns:a16="http://schemas.microsoft.com/office/drawing/2014/main" id="{00E6ED5C-17DF-4472-8D8C-A43E2A132C48}"/>
              </a:ext>
            </a:extLst>
          </p:cNvPr>
          <p:cNvPicPr>
            <a:picLocks noChangeAspect="1"/>
          </p:cNvPicPr>
          <p:nvPr/>
        </p:nvPicPr>
        <p:blipFill>
          <a:blip r:embed="rId3"/>
          <a:stretch>
            <a:fillRect/>
          </a:stretch>
        </p:blipFill>
        <p:spPr>
          <a:xfrm>
            <a:off x="317582" y="1880910"/>
            <a:ext cx="2877902" cy="3597378"/>
          </a:xfrm>
          <a:prstGeom prst="rect">
            <a:avLst/>
          </a:prstGeom>
        </p:spPr>
      </p:pic>
    </p:spTree>
    <p:extLst>
      <p:ext uri="{BB962C8B-B14F-4D97-AF65-F5344CB8AC3E}">
        <p14:creationId xmlns:p14="http://schemas.microsoft.com/office/powerpoint/2010/main" val="1374457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45246-0E5A-4DE8-AB3D-96EB22ED3ED1}"/>
              </a:ext>
            </a:extLst>
          </p:cNvPr>
          <p:cNvSpPr>
            <a:spLocks noGrp="1"/>
          </p:cNvSpPr>
          <p:nvPr>
            <p:ph type="title"/>
          </p:nvPr>
        </p:nvSpPr>
        <p:spPr>
          <a:xfrm>
            <a:off x="102870" y="274638"/>
            <a:ext cx="8858250" cy="1143000"/>
          </a:xfrm>
        </p:spPr>
        <p:txBody>
          <a:bodyPr>
            <a:normAutofit fontScale="90000"/>
          </a:bodyPr>
          <a:lstStyle/>
          <a:p>
            <a:r>
              <a:rPr lang="en-CA" dirty="0"/>
              <a:t>But…it’s not all about sitting in class</a:t>
            </a:r>
          </a:p>
        </p:txBody>
      </p:sp>
      <p:sp>
        <p:nvSpPr>
          <p:cNvPr id="3" name="Content Placeholder 2">
            <a:extLst>
              <a:ext uri="{FF2B5EF4-FFF2-40B4-BE49-F238E27FC236}">
                <a16:creationId xmlns:a16="http://schemas.microsoft.com/office/drawing/2014/main" id="{0848CF54-1437-4B07-939B-3306F1E3D364}"/>
              </a:ext>
            </a:extLst>
          </p:cNvPr>
          <p:cNvSpPr>
            <a:spLocks noGrp="1"/>
          </p:cNvSpPr>
          <p:nvPr>
            <p:ph sz="half" idx="2"/>
          </p:nvPr>
        </p:nvSpPr>
        <p:spPr>
          <a:xfrm>
            <a:off x="4795794" y="1531987"/>
            <a:ext cx="4211046" cy="4151057"/>
          </a:xfrm>
        </p:spPr>
        <p:txBody>
          <a:bodyPr>
            <a:normAutofit/>
          </a:bodyPr>
          <a:lstStyle/>
          <a:p>
            <a:pPr marL="0" indent="0">
              <a:lnSpc>
                <a:spcPct val="90000"/>
              </a:lnSpc>
              <a:spcBef>
                <a:spcPts val="0"/>
              </a:spcBef>
              <a:spcAft>
                <a:spcPts val="1200"/>
              </a:spcAft>
              <a:buNone/>
            </a:pPr>
            <a:r>
              <a:rPr lang="en-CA" sz="2400" dirty="0"/>
              <a:t>Attend class and do your best (of course)!</a:t>
            </a:r>
          </a:p>
          <a:p>
            <a:pPr marL="0" indent="0">
              <a:lnSpc>
                <a:spcPct val="90000"/>
              </a:lnSpc>
              <a:spcBef>
                <a:spcPts val="0"/>
              </a:spcBef>
              <a:spcAft>
                <a:spcPts val="1200"/>
              </a:spcAft>
              <a:buNone/>
            </a:pPr>
            <a:r>
              <a:rPr lang="en-CA" sz="2400" dirty="0"/>
              <a:t>But remember, we do more than just offer courses.</a:t>
            </a:r>
          </a:p>
          <a:p>
            <a:pPr marL="0" indent="0">
              <a:lnSpc>
                <a:spcPct val="90000"/>
              </a:lnSpc>
              <a:spcBef>
                <a:spcPts val="0"/>
              </a:spcBef>
              <a:spcAft>
                <a:spcPts val="1200"/>
              </a:spcAft>
              <a:buNone/>
            </a:pPr>
            <a:r>
              <a:rPr lang="en-CA" sz="2400" dirty="0"/>
              <a:t>The Centre for Canadian Studies has all sorts of ways for you to explore Canada and the world!</a:t>
            </a:r>
          </a:p>
          <a:p>
            <a:pPr marL="0" indent="0">
              <a:lnSpc>
                <a:spcPct val="90000"/>
              </a:lnSpc>
              <a:spcBef>
                <a:spcPts val="0"/>
              </a:spcBef>
              <a:spcAft>
                <a:spcPts val="1200"/>
              </a:spcAft>
              <a:buNone/>
            </a:pPr>
            <a:r>
              <a:rPr lang="en-CA" sz="2400" dirty="0"/>
              <a:t>Keep going to learn about some great opportunities…</a:t>
            </a:r>
          </a:p>
          <a:p>
            <a:pPr marL="0" indent="0">
              <a:lnSpc>
                <a:spcPct val="90000"/>
              </a:lnSpc>
              <a:buNone/>
            </a:pPr>
            <a:endParaRPr lang="en-CA" sz="2400" dirty="0"/>
          </a:p>
        </p:txBody>
      </p:sp>
      <p:pic>
        <p:nvPicPr>
          <p:cNvPr id="9" name="Picture 8" descr="A harbor with a boat in the water&#10;&#10;Description automatically generated">
            <a:extLst>
              <a:ext uri="{FF2B5EF4-FFF2-40B4-BE49-F238E27FC236}">
                <a16:creationId xmlns:a16="http://schemas.microsoft.com/office/drawing/2014/main" id="{7AA45E38-D96B-4FAF-970D-CC0BE505AD55}"/>
              </a:ext>
            </a:extLst>
          </p:cNvPr>
          <p:cNvPicPr>
            <a:picLocks noChangeAspect="1"/>
          </p:cNvPicPr>
          <p:nvPr/>
        </p:nvPicPr>
        <p:blipFill>
          <a:blip r:embed="rId2"/>
          <a:stretch>
            <a:fillRect/>
          </a:stretch>
        </p:blipFill>
        <p:spPr>
          <a:xfrm>
            <a:off x="787544" y="3683047"/>
            <a:ext cx="3835127" cy="2900315"/>
          </a:xfrm>
          <a:prstGeom prst="rect">
            <a:avLst/>
          </a:prstGeom>
        </p:spPr>
      </p:pic>
      <p:pic>
        <p:nvPicPr>
          <p:cNvPr id="5" name="Picture 4" descr="Canadian flag on the mountain">
            <a:extLst>
              <a:ext uri="{FF2B5EF4-FFF2-40B4-BE49-F238E27FC236}">
                <a16:creationId xmlns:a16="http://schemas.microsoft.com/office/drawing/2014/main" id="{D72CE467-DDA0-46FA-9DDC-E97639784B32}"/>
              </a:ext>
            </a:extLst>
          </p:cNvPr>
          <p:cNvPicPr>
            <a:picLocks noChangeAspect="1"/>
          </p:cNvPicPr>
          <p:nvPr/>
        </p:nvPicPr>
        <p:blipFill rotWithShape="1">
          <a:blip r:embed="rId3"/>
          <a:srcRect l="8901" t="9746" r="209" b="8949"/>
          <a:stretch/>
        </p:blipFill>
        <p:spPr>
          <a:xfrm>
            <a:off x="137160" y="1219777"/>
            <a:ext cx="3888753" cy="2608951"/>
          </a:xfrm>
          <a:prstGeom prst="rect">
            <a:avLst/>
          </a:prstGeom>
          <a:noFill/>
        </p:spPr>
      </p:pic>
    </p:spTree>
    <p:extLst>
      <p:ext uri="{BB962C8B-B14F-4D97-AF65-F5344CB8AC3E}">
        <p14:creationId xmlns:p14="http://schemas.microsoft.com/office/powerpoint/2010/main" val="180640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Student Exchange Program</a:t>
            </a:r>
          </a:p>
        </p:txBody>
      </p:sp>
      <p:pic>
        <p:nvPicPr>
          <p:cNvPr id="7" name="Content Placeholder 6" descr="A picture containing sitting, table, red, food&#10;&#10;Description automatically generated">
            <a:extLst>
              <a:ext uri="{FF2B5EF4-FFF2-40B4-BE49-F238E27FC236}">
                <a16:creationId xmlns:a16="http://schemas.microsoft.com/office/drawing/2014/main" id="{5379DA3E-1EFD-4FC3-9450-B2CE72F49E89}"/>
              </a:ext>
            </a:extLst>
          </p:cNvPr>
          <p:cNvPicPr>
            <a:picLocks noGrp="1" noChangeAspect="1"/>
          </p:cNvPicPr>
          <p:nvPr>
            <p:ph sz="half" idx="1"/>
          </p:nvPr>
        </p:nvPicPr>
        <p:blipFill rotWithShape="1">
          <a:blip r:embed="rId2"/>
          <a:srcRect l="30126" r="10311" b="-1"/>
          <a:stretch/>
        </p:blipFill>
        <p:spPr>
          <a:xfrm>
            <a:off x="457200" y="1600200"/>
            <a:ext cx="3562637" cy="3992563"/>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306529" y="1570704"/>
            <a:ext cx="4380271" cy="4857750"/>
          </a:xfrm>
        </p:spPr>
        <p:txBody>
          <a:bodyPr>
            <a:normAutofit/>
          </a:bodyPr>
          <a:lstStyle/>
          <a:p>
            <a:pPr marL="0" indent="0">
              <a:lnSpc>
                <a:spcPct val="90000"/>
              </a:lnSpc>
              <a:spcBef>
                <a:spcPts val="0"/>
              </a:spcBef>
              <a:spcAft>
                <a:spcPts val="1200"/>
              </a:spcAft>
              <a:buNone/>
            </a:pPr>
            <a:r>
              <a:rPr lang="en-US" sz="2000" dirty="0"/>
              <a:t>You can participate in a regular student exchange program between Brock University and the University of Innsbruck in the alps of Austria. </a:t>
            </a:r>
          </a:p>
          <a:p>
            <a:pPr marL="0" indent="0">
              <a:lnSpc>
                <a:spcPct val="90000"/>
              </a:lnSpc>
              <a:spcBef>
                <a:spcPts val="0"/>
              </a:spcBef>
              <a:spcAft>
                <a:spcPts val="1200"/>
              </a:spcAft>
              <a:buNone/>
            </a:pPr>
            <a:r>
              <a:rPr lang="en-US" sz="2000" dirty="0"/>
              <a:t>The program is open to students in all disciplines. However, it is helpful to have background in Canadian Studies, because people are going to ask you about Canada! </a:t>
            </a:r>
          </a:p>
          <a:p>
            <a:pPr marL="0" indent="0">
              <a:lnSpc>
                <a:spcPct val="90000"/>
              </a:lnSpc>
              <a:spcBef>
                <a:spcPts val="0"/>
              </a:spcBef>
              <a:spcAft>
                <a:spcPts val="1200"/>
              </a:spcAft>
              <a:buNone/>
            </a:pPr>
            <a:r>
              <a:rPr lang="en-US" sz="2000" dirty="0"/>
              <a:t>You can do the exchange for one or two terms.</a:t>
            </a:r>
          </a:p>
          <a:p>
            <a:pPr marL="0" indent="0">
              <a:lnSpc>
                <a:spcPct val="90000"/>
              </a:lnSpc>
              <a:spcBef>
                <a:spcPts val="0"/>
              </a:spcBef>
              <a:spcAft>
                <a:spcPts val="1200"/>
              </a:spcAft>
              <a:buNone/>
            </a:pPr>
            <a:r>
              <a:rPr lang="en-US" sz="2000" i="1" dirty="0"/>
              <a:t>(You don’t have to get these shoes but if you have them people will know where you are from!)</a:t>
            </a:r>
            <a:endParaRPr lang="en-US" sz="2000" dirty="0"/>
          </a:p>
          <a:p>
            <a:pPr marL="0" indent="0">
              <a:lnSpc>
                <a:spcPct val="90000"/>
              </a:lnSpc>
              <a:buNone/>
            </a:pPr>
            <a:endParaRPr lang="en-US" sz="2000" dirty="0"/>
          </a:p>
        </p:txBody>
      </p:sp>
    </p:spTree>
    <p:extLst>
      <p:ext uri="{BB962C8B-B14F-4D97-AF65-F5344CB8AC3E}">
        <p14:creationId xmlns:p14="http://schemas.microsoft.com/office/powerpoint/2010/main" val="121306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896" y="160337"/>
            <a:ext cx="8780207" cy="1143000"/>
          </a:xfrm>
        </p:spPr>
        <p:txBody>
          <a:bodyPr>
            <a:normAutofit/>
          </a:bodyPr>
          <a:lstStyle/>
          <a:p>
            <a:pPr>
              <a:lnSpc>
                <a:spcPct val="90000"/>
              </a:lnSpc>
            </a:pPr>
            <a:r>
              <a:rPr lang="en-US" sz="3700" dirty="0"/>
              <a:t>European Summer School in Canadian Studies (ESSCS)</a:t>
            </a:r>
          </a:p>
        </p:txBody>
      </p:sp>
      <p:pic>
        <p:nvPicPr>
          <p:cNvPr id="7" name="Content Placeholder 6" descr="Man with Canadian flag on backpack">
            <a:extLst>
              <a:ext uri="{FF2B5EF4-FFF2-40B4-BE49-F238E27FC236}">
                <a16:creationId xmlns:a16="http://schemas.microsoft.com/office/drawing/2014/main" id="{415EEDA3-3559-4797-A4AD-F4F2031DEA0B}"/>
              </a:ext>
            </a:extLst>
          </p:cNvPr>
          <p:cNvPicPr>
            <a:picLocks noGrp="1" noChangeAspect="1"/>
          </p:cNvPicPr>
          <p:nvPr>
            <p:ph sz="half" idx="1"/>
          </p:nvPr>
        </p:nvPicPr>
        <p:blipFill rotWithShape="1">
          <a:blip r:embed="rId3"/>
          <a:srcRect l="20220" r="20217" b="-1"/>
          <a:stretch/>
        </p:blipFill>
        <p:spPr>
          <a:xfrm>
            <a:off x="90456" y="1577340"/>
            <a:ext cx="4038600" cy="4525963"/>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4444181" y="1574812"/>
            <a:ext cx="4517922" cy="4766994"/>
          </a:xfrm>
        </p:spPr>
        <p:txBody>
          <a:bodyPr>
            <a:normAutofit/>
          </a:bodyPr>
          <a:lstStyle/>
          <a:p>
            <a:pPr marL="0" indent="0">
              <a:lnSpc>
                <a:spcPct val="90000"/>
              </a:lnSpc>
              <a:spcBef>
                <a:spcPts val="0"/>
              </a:spcBef>
              <a:spcAft>
                <a:spcPts val="1200"/>
              </a:spcAft>
              <a:buNone/>
            </a:pPr>
            <a:r>
              <a:rPr lang="en-US" sz="1800" dirty="0"/>
              <a:t>Students have the chance to attend a</a:t>
            </a:r>
            <a:r>
              <a:rPr lang="en-US" sz="1800" dirty="0">
                <a:hlinkClick r:id="rId4"/>
              </a:rPr>
              <a:t> two week intensive summer school</a:t>
            </a:r>
            <a:r>
              <a:rPr lang="en-US" sz="1800" dirty="0"/>
              <a:t> in Canadian Studies in Vienna and Innsbruck Austria.</a:t>
            </a:r>
          </a:p>
          <a:p>
            <a:pPr marL="0" lvl="0" indent="0">
              <a:lnSpc>
                <a:spcPct val="90000"/>
              </a:lnSpc>
              <a:spcBef>
                <a:spcPts val="0"/>
              </a:spcBef>
              <a:spcAft>
                <a:spcPts val="1200"/>
              </a:spcAft>
              <a:buNone/>
            </a:pPr>
            <a:r>
              <a:rPr lang="en-US" sz="1800" dirty="0"/>
              <a:t>The program is for students who have completed their undergraduate degree (ideally in Canadian Studies). Students receive a certificate in Canadian Studies and an amazing experience! </a:t>
            </a:r>
          </a:p>
          <a:p>
            <a:pPr marL="0" lvl="0" indent="0">
              <a:lnSpc>
                <a:spcPct val="90000"/>
              </a:lnSpc>
              <a:spcBef>
                <a:spcPts val="0"/>
              </a:spcBef>
              <a:spcAft>
                <a:spcPts val="1200"/>
              </a:spcAft>
              <a:buNone/>
            </a:pPr>
            <a:r>
              <a:rPr lang="en-US" sz="1800" dirty="0"/>
              <a:t>The ESSCS lasts for two weeks but Brock students have the chance to stay in Innsbruck for a three weeks intensive German Course in Innsbruck (fees and accommodation included).</a:t>
            </a:r>
          </a:p>
          <a:p>
            <a:pPr marL="0" lvl="0" indent="0">
              <a:lnSpc>
                <a:spcPct val="90000"/>
              </a:lnSpc>
              <a:spcBef>
                <a:spcPts val="0"/>
              </a:spcBef>
              <a:spcAft>
                <a:spcPts val="1200"/>
              </a:spcAft>
              <a:buNone/>
            </a:pPr>
            <a:r>
              <a:rPr lang="en-US" sz="1800" i="1" dirty="0"/>
              <a:t>Sehr gut, </a:t>
            </a:r>
            <a:r>
              <a:rPr lang="en-US" sz="1800" i="1" dirty="0" err="1"/>
              <a:t>nein</a:t>
            </a:r>
            <a:r>
              <a:rPr lang="en-US" sz="1800" i="1" dirty="0"/>
              <a:t>?!</a:t>
            </a:r>
            <a:endParaRPr lang="en-US" sz="1500" dirty="0"/>
          </a:p>
        </p:txBody>
      </p:sp>
    </p:spTree>
    <p:extLst>
      <p:ext uri="{BB962C8B-B14F-4D97-AF65-F5344CB8AC3E}">
        <p14:creationId xmlns:p14="http://schemas.microsoft.com/office/powerpoint/2010/main" val="324631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462AC-1A83-489F-82B5-0C60B1CFBCFF}"/>
              </a:ext>
            </a:extLst>
          </p:cNvPr>
          <p:cNvSpPr>
            <a:spLocks noGrp="1"/>
          </p:cNvSpPr>
          <p:nvPr>
            <p:ph type="title"/>
          </p:nvPr>
        </p:nvSpPr>
        <p:spPr/>
        <p:txBody>
          <a:bodyPr/>
          <a:lstStyle/>
          <a:p>
            <a:r>
              <a:rPr lang="en-CA" dirty="0"/>
              <a:t>What else do we do?</a:t>
            </a:r>
          </a:p>
        </p:txBody>
      </p:sp>
      <p:sp>
        <p:nvSpPr>
          <p:cNvPr id="3" name="Content Placeholder 2">
            <a:extLst>
              <a:ext uri="{FF2B5EF4-FFF2-40B4-BE49-F238E27FC236}">
                <a16:creationId xmlns:a16="http://schemas.microsoft.com/office/drawing/2014/main" id="{73BF0AA7-FA46-4BA3-9583-778C14514FE8}"/>
              </a:ext>
            </a:extLst>
          </p:cNvPr>
          <p:cNvSpPr>
            <a:spLocks noGrp="1"/>
          </p:cNvSpPr>
          <p:nvPr>
            <p:ph sz="half" idx="1"/>
          </p:nvPr>
        </p:nvSpPr>
        <p:spPr>
          <a:xfrm>
            <a:off x="446014" y="1263032"/>
            <a:ext cx="8309610" cy="2960053"/>
          </a:xfrm>
        </p:spPr>
        <p:txBody>
          <a:bodyPr/>
          <a:lstStyle/>
          <a:p>
            <a:pPr marL="0" indent="0" algn="ctr">
              <a:buNone/>
            </a:pPr>
            <a:r>
              <a:rPr lang="en-CA" dirty="0"/>
              <a:t>The Centre for Canadian Studies has many opportunities for you to become involved in a deeper understanding of Canada and its place in the world…. </a:t>
            </a:r>
          </a:p>
        </p:txBody>
      </p:sp>
      <p:pic>
        <p:nvPicPr>
          <p:cNvPr id="6" name="Content Placeholder 5" descr="A flag flying in the sky&#10;&#10;Description automatically generated">
            <a:extLst>
              <a:ext uri="{FF2B5EF4-FFF2-40B4-BE49-F238E27FC236}">
                <a16:creationId xmlns:a16="http://schemas.microsoft.com/office/drawing/2014/main" id="{B5188DEC-92D8-42DA-A2AC-2122AAE9960D}"/>
              </a:ext>
            </a:extLst>
          </p:cNvPr>
          <p:cNvPicPr>
            <a:picLocks noGrp="1" noChangeAspect="1"/>
          </p:cNvPicPr>
          <p:nvPr>
            <p:ph sz="half" idx="2"/>
          </p:nvPr>
        </p:nvPicPr>
        <p:blipFill rotWithShape="1">
          <a:blip r:embed="rId2"/>
          <a:srcRect l="5854" t="32583" b="7298"/>
          <a:stretch/>
        </p:blipFill>
        <p:spPr>
          <a:xfrm>
            <a:off x="836646" y="3091974"/>
            <a:ext cx="7435516" cy="2941111"/>
          </a:xfrm>
        </p:spPr>
      </p:pic>
    </p:spTree>
    <p:extLst>
      <p:ext uri="{BB962C8B-B14F-4D97-AF65-F5344CB8AC3E}">
        <p14:creationId xmlns:p14="http://schemas.microsoft.com/office/powerpoint/2010/main" val="208894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Two Days of Canada</a:t>
            </a:r>
          </a:p>
        </p:txBody>
      </p:sp>
      <p:pic>
        <p:nvPicPr>
          <p:cNvPr id="5" name="Content Placeholder 4" descr="A picture containing drawing&#10;&#10;Description automatically generated">
            <a:extLst>
              <a:ext uri="{FF2B5EF4-FFF2-40B4-BE49-F238E27FC236}">
                <a16:creationId xmlns:a16="http://schemas.microsoft.com/office/drawing/2014/main" id="{92A26856-0CE7-40AB-8361-4866A4289074}"/>
              </a:ext>
            </a:extLst>
          </p:cNvPr>
          <p:cNvPicPr>
            <a:picLocks noGrp="1" noChangeAspect="1"/>
          </p:cNvPicPr>
          <p:nvPr>
            <p:ph sz="half" idx="1"/>
          </p:nvPr>
        </p:nvPicPr>
        <p:blipFill>
          <a:blip r:embed="rId2"/>
          <a:stretch>
            <a:fillRect/>
          </a:stretch>
        </p:blipFill>
        <p:spPr>
          <a:xfrm>
            <a:off x="457200" y="2164953"/>
            <a:ext cx="2928144" cy="2928144"/>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385344" y="1417638"/>
            <a:ext cx="5301456" cy="4658697"/>
          </a:xfrm>
        </p:spPr>
        <p:txBody>
          <a:bodyPr>
            <a:noAutofit/>
          </a:bodyPr>
          <a:lstStyle/>
          <a:p>
            <a:pPr marL="0" indent="0" algn="r">
              <a:spcBef>
                <a:spcPts val="0"/>
              </a:spcBef>
              <a:spcAft>
                <a:spcPts val="1200"/>
              </a:spcAft>
              <a:buNone/>
            </a:pPr>
            <a:r>
              <a:rPr lang="en-US" sz="2000" dirty="0"/>
              <a:t>Since 1986 the Two Days of Canada conference has been a place for scholars and students to examine specific issues in Canadian Studies. </a:t>
            </a:r>
          </a:p>
          <a:p>
            <a:pPr marL="0" indent="0" algn="r">
              <a:spcBef>
                <a:spcPts val="0"/>
              </a:spcBef>
              <a:spcAft>
                <a:spcPts val="1200"/>
              </a:spcAft>
              <a:buNone/>
            </a:pPr>
            <a:r>
              <a:rPr lang="en-US" sz="2000" dirty="0"/>
              <a:t>It is an annual interdisciplinary conference that brings together scholars from across Canada and around the world to present current research in Canadian Studies.  Canadian Studies students are welcome and encouraged to attend. You will meet leading thinkers from across the country and around the world, all discussing something unique about Canada!</a:t>
            </a:r>
          </a:p>
          <a:p>
            <a:pPr marL="0" indent="0" algn="just">
              <a:buNone/>
            </a:pPr>
            <a:endParaRPr lang="en-US" sz="1800" dirty="0"/>
          </a:p>
          <a:p>
            <a:pPr marL="0" indent="0" algn="just">
              <a:buNone/>
            </a:pPr>
            <a:endParaRPr lang="en-US" sz="2000" dirty="0"/>
          </a:p>
        </p:txBody>
      </p:sp>
    </p:spTree>
    <p:extLst>
      <p:ext uri="{BB962C8B-B14F-4D97-AF65-F5344CB8AC3E}">
        <p14:creationId xmlns:p14="http://schemas.microsoft.com/office/powerpoint/2010/main" val="1611583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Crossing Borders</a:t>
            </a:r>
          </a:p>
        </p:txBody>
      </p:sp>
      <p:pic>
        <p:nvPicPr>
          <p:cNvPr id="5" name="Content Placeholder 4" descr="A picture containing drawing&#10;&#10;Description automatically generated">
            <a:extLst>
              <a:ext uri="{FF2B5EF4-FFF2-40B4-BE49-F238E27FC236}">
                <a16:creationId xmlns:a16="http://schemas.microsoft.com/office/drawing/2014/main" id="{92A26856-0CE7-40AB-8361-4866A4289074}"/>
              </a:ext>
            </a:extLst>
          </p:cNvPr>
          <p:cNvPicPr>
            <a:picLocks noGrp="1" noChangeAspect="1"/>
          </p:cNvPicPr>
          <p:nvPr>
            <p:ph sz="half" idx="1"/>
          </p:nvPr>
        </p:nvPicPr>
        <p:blipFill>
          <a:blip r:embed="rId2"/>
          <a:stretch>
            <a:fillRect/>
          </a:stretch>
        </p:blipFill>
        <p:spPr>
          <a:xfrm>
            <a:off x="457200" y="2164953"/>
            <a:ext cx="2928144" cy="2928144"/>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318669" y="1417638"/>
            <a:ext cx="5301456" cy="4923004"/>
          </a:xfrm>
        </p:spPr>
        <p:txBody>
          <a:bodyPr>
            <a:noAutofit/>
          </a:bodyPr>
          <a:lstStyle/>
          <a:p>
            <a:pPr marL="0" indent="0" algn="r">
              <a:spcBef>
                <a:spcPts val="0"/>
              </a:spcBef>
              <a:spcAft>
                <a:spcPts val="1200"/>
              </a:spcAft>
              <a:buNone/>
            </a:pPr>
            <a:r>
              <a:rPr lang="en-US" sz="1800" dirty="0"/>
              <a:t>Since 2008 the Centre for Canadian Studies has partnered with universities in the United States to hold Crossing Border an interdisciplinary conference. Here undergraduate and graduate students present their research on topics on cross-border relations. </a:t>
            </a:r>
          </a:p>
          <a:p>
            <a:pPr marL="0" indent="0" algn="r">
              <a:spcBef>
                <a:spcPts val="0"/>
              </a:spcBef>
              <a:spcAft>
                <a:spcPts val="1200"/>
              </a:spcAft>
              <a:buNone/>
            </a:pPr>
            <a:r>
              <a:rPr lang="en-US" sz="1800" dirty="0"/>
              <a:t>The event is friendly, engaging, and a great opportunity for students to gain public presentation skills while getting to know other Canadian and American students who share their interests. It is valuable experience in getting your ideas across and learning new ways of viewing the world.  </a:t>
            </a:r>
          </a:p>
        </p:txBody>
      </p:sp>
    </p:spTree>
    <p:extLst>
      <p:ext uri="{BB962C8B-B14F-4D97-AF65-F5344CB8AC3E}">
        <p14:creationId xmlns:p14="http://schemas.microsoft.com/office/powerpoint/2010/main" val="210754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Fulbright Research Chair</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125731" y="1165860"/>
            <a:ext cx="8778240" cy="1982879"/>
          </a:xfrm>
        </p:spPr>
        <p:txBody>
          <a:bodyPr>
            <a:noAutofit/>
          </a:bodyPr>
          <a:lstStyle/>
          <a:p>
            <a:pPr marL="0" indent="0">
              <a:buNone/>
            </a:pPr>
            <a:r>
              <a:rPr lang="en-US" sz="1800" dirty="0"/>
              <a:t>Every year the Centre for Canadian Studies at Brock gets to have a internationally renowned researcher and teacher bring their expertise to the Centre. The Fulbright Research Chair in Transnational Studies teaches a special topic course, delivers guest lectures, and works with students and faculty members to enhance the great work we are doing at Brock. It keeps us international in focus right here at home!</a:t>
            </a:r>
          </a:p>
          <a:p>
            <a:pPr marL="0" indent="0">
              <a:buNone/>
            </a:pPr>
            <a:endParaRPr lang="en-US" sz="1600" dirty="0"/>
          </a:p>
          <a:p>
            <a:pPr marL="0" indent="0">
              <a:buNone/>
            </a:pPr>
            <a:endParaRPr lang="en-US" sz="1600" dirty="0"/>
          </a:p>
          <a:p>
            <a:pPr marL="0" indent="0">
              <a:buNone/>
            </a:pPr>
            <a:r>
              <a:rPr lang="en-US" sz="1600" dirty="0"/>
              <a:t> </a:t>
            </a:r>
          </a:p>
          <a:p>
            <a:pPr marL="0" indent="0">
              <a:buNone/>
            </a:pPr>
            <a:endParaRPr lang="en-US" sz="1600" dirty="0"/>
          </a:p>
        </p:txBody>
      </p:sp>
      <p:pic>
        <p:nvPicPr>
          <p:cNvPr id="9" name="Content Placeholder 8" descr="Jason Black in his much needed warm Canadian sweater">
            <a:extLst>
              <a:ext uri="{FF2B5EF4-FFF2-40B4-BE49-F238E27FC236}">
                <a16:creationId xmlns:a16="http://schemas.microsoft.com/office/drawing/2014/main" id="{635A4B1A-C87C-4501-8831-CE6DC4C7093D}"/>
              </a:ext>
            </a:extLst>
          </p:cNvPr>
          <p:cNvPicPr>
            <a:picLocks noGrp="1" noChangeAspect="1"/>
          </p:cNvPicPr>
          <p:nvPr>
            <p:ph sz="half" idx="1"/>
          </p:nvPr>
        </p:nvPicPr>
        <p:blipFill rotWithShape="1">
          <a:blip r:embed="rId4"/>
          <a:srcRect l="-304" t="2" r="27403" b="22537"/>
          <a:stretch/>
        </p:blipFill>
        <p:spPr>
          <a:xfrm>
            <a:off x="4472295" y="2933554"/>
            <a:ext cx="4431676" cy="3139321"/>
          </a:xfrm>
        </p:spPr>
      </p:pic>
      <p:sp>
        <p:nvSpPr>
          <p:cNvPr id="11" name="Rectangle 10">
            <a:extLst>
              <a:ext uri="{FF2B5EF4-FFF2-40B4-BE49-F238E27FC236}">
                <a16:creationId xmlns:a16="http://schemas.microsoft.com/office/drawing/2014/main" id="{2CF77310-955C-456F-9C55-213E9F259CB8}"/>
              </a:ext>
            </a:extLst>
          </p:cNvPr>
          <p:cNvSpPr/>
          <p:nvPr/>
        </p:nvSpPr>
        <p:spPr>
          <a:xfrm>
            <a:off x="240029" y="2980629"/>
            <a:ext cx="4160521" cy="3139321"/>
          </a:xfrm>
          <a:prstGeom prst="rect">
            <a:avLst/>
          </a:prstGeom>
        </p:spPr>
        <p:txBody>
          <a:bodyPr wrap="square">
            <a:spAutoFit/>
          </a:bodyPr>
          <a:lstStyle/>
          <a:p>
            <a:pPr algn="r"/>
            <a:r>
              <a:rPr lang="en-US" dirty="0"/>
              <a:t>In 2020 we hosted Dr. Jason Black. Dr Black is a professor of Communication Studies at the University of North Carolina at Charlotte. He researches social change and is especially interested in protest and indigenous resistance. While at Brock, Dr. Black taught a very popular course on social activism while researching a project about Indigenous mascots in Canada. Click now and hear Dr Black’s experience at Brock’s Centre for Canadian Studies</a:t>
            </a:r>
          </a:p>
        </p:txBody>
      </p:sp>
      <p:sp>
        <p:nvSpPr>
          <p:cNvPr id="12" name="Rectangle 11">
            <a:extLst>
              <a:ext uri="{FF2B5EF4-FFF2-40B4-BE49-F238E27FC236}">
                <a16:creationId xmlns:a16="http://schemas.microsoft.com/office/drawing/2014/main" id="{0358D1C0-14F6-4BD3-8931-ABA43EBEA094}"/>
              </a:ext>
            </a:extLst>
          </p:cNvPr>
          <p:cNvSpPr/>
          <p:nvPr/>
        </p:nvSpPr>
        <p:spPr>
          <a:xfrm>
            <a:off x="125731" y="2932434"/>
            <a:ext cx="8778240" cy="313932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pic>
        <p:nvPicPr>
          <p:cNvPr id="3" name="Jason Black-Can-Studies-vid">
            <a:hlinkClick r:id="" action="ppaction://media"/>
            <a:extLst>
              <a:ext uri="{FF2B5EF4-FFF2-40B4-BE49-F238E27FC236}">
                <a16:creationId xmlns:a16="http://schemas.microsoft.com/office/drawing/2014/main" id="{2BDFB2BC-4194-43F1-8558-B2C6959981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52268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0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dirty="0"/>
              <a:t>Canadian Studies Speakers Series</a:t>
            </a:r>
          </a:p>
        </p:txBody>
      </p:sp>
      <p:pic>
        <p:nvPicPr>
          <p:cNvPr id="5" name="Content Placeholder 4" descr="A picture containing drawing&#10;&#10;Description automatically generated">
            <a:extLst>
              <a:ext uri="{FF2B5EF4-FFF2-40B4-BE49-F238E27FC236}">
                <a16:creationId xmlns:a16="http://schemas.microsoft.com/office/drawing/2014/main" id="{92A26856-0CE7-40AB-8361-4866A4289074}"/>
              </a:ext>
            </a:extLst>
          </p:cNvPr>
          <p:cNvPicPr>
            <a:picLocks noGrp="1" noChangeAspect="1"/>
          </p:cNvPicPr>
          <p:nvPr>
            <p:ph sz="half" idx="1"/>
          </p:nvPr>
        </p:nvPicPr>
        <p:blipFill>
          <a:blip r:embed="rId2"/>
          <a:stretch>
            <a:fillRect/>
          </a:stretch>
        </p:blipFill>
        <p:spPr>
          <a:xfrm>
            <a:off x="457200" y="2164953"/>
            <a:ext cx="2928144" cy="2928144"/>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385344" y="1436688"/>
            <a:ext cx="5516721" cy="4602162"/>
          </a:xfrm>
        </p:spPr>
        <p:txBody>
          <a:bodyPr>
            <a:noAutofit/>
          </a:bodyPr>
          <a:lstStyle/>
          <a:p>
            <a:pPr marL="0" indent="0" algn="r">
              <a:spcBef>
                <a:spcPts val="0"/>
              </a:spcBef>
              <a:spcAft>
                <a:spcPts val="1200"/>
              </a:spcAft>
              <a:buNone/>
            </a:pPr>
            <a:r>
              <a:rPr lang="en-US" sz="1800" dirty="0"/>
              <a:t>Every year the Centre for Canadian Studies holds special events where scholars, artists, and activities from Brock and beyond come to campus and talk about their work. It is a great opportunity to learn about cutting-edge research, arts, and activism.  Students learn about current major issues while also gaining access to some important people who are changing the face of Canada.</a:t>
            </a:r>
          </a:p>
          <a:p>
            <a:pPr marL="0" indent="0" algn="r">
              <a:spcBef>
                <a:spcPts val="0"/>
              </a:spcBef>
              <a:spcAft>
                <a:spcPts val="1200"/>
              </a:spcAft>
              <a:buNone/>
            </a:pPr>
            <a:r>
              <a:rPr lang="en-US" sz="1800" dirty="0"/>
              <a:t>It is a great opportunity for students and community members to learn about the latest thinking on issues that affect us all. </a:t>
            </a:r>
          </a:p>
          <a:p>
            <a:pPr marL="0" indent="0" algn="r">
              <a:spcBef>
                <a:spcPts val="0"/>
              </a:spcBef>
              <a:spcAft>
                <a:spcPts val="1200"/>
              </a:spcAft>
              <a:buNone/>
            </a:pPr>
            <a:r>
              <a:rPr lang="en-US" sz="1800" dirty="0"/>
              <a:t>The 2020 series will focus on sport in Canada, from major sports like hockey to community recreation, issues of inclusion and exclusion, and protest.</a:t>
            </a:r>
          </a:p>
          <a:p>
            <a:pPr marL="0" indent="0" algn="just">
              <a:buNone/>
            </a:pPr>
            <a:endParaRPr lang="en-US" sz="1600" dirty="0"/>
          </a:p>
        </p:txBody>
      </p:sp>
    </p:spTree>
    <p:extLst>
      <p:ext uri="{BB962C8B-B14F-4D97-AF65-F5344CB8AC3E}">
        <p14:creationId xmlns:p14="http://schemas.microsoft.com/office/powerpoint/2010/main" val="425338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73BE-C581-47B5-A43F-0F66234190DB}"/>
              </a:ext>
            </a:extLst>
          </p:cNvPr>
          <p:cNvSpPr>
            <a:spLocks noGrp="1"/>
          </p:cNvSpPr>
          <p:nvPr>
            <p:ph type="title"/>
          </p:nvPr>
        </p:nvSpPr>
        <p:spPr>
          <a:xfrm>
            <a:off x="167147" y="314632"/>
            <a:ext cx="8721213" cy="1103006"/>
          </a:xfrm>
        </p:spPr>
        <p:txBody>
          <a:bodyPr/>
          <a:lstStyle/>
          <a:p>
            <a:r>
              <a:rPr lang="en-CA" sz="3600" dirty="0"/>
              <a:t>Let’s hear from some of our instructors</a:t>
            </a:r>
          </a:p>
        </p:txBody>
      </p:sp>
      <p:sp>
        <p:nvSpPr>
          <p:cNvPr id="4" name="Content Placeholder 3">
            <a:extLst>
              <a:ext uri="{FF2B5EF4-FFF2-40B4-BE49-F238E27FC236}">
                <a16:creationId xmlns:a16="http://schemas.microsoft.com/office/drawing/2014/main" id="{01AA211A-D274-4FA0-97B0-660FA9F96B03}"/>
              </a:ext>
            </a:extLst>
          </p:cNvPr>
          <p:cNvSpPr>
            <a:spLocks noGrp="1"/>
          </p:cNvSpPr>
          <p:nvPr>
            <p:ph sz="half" idx="2"/>
          </p:nvPr>
        </p:nvSpPr>
        <p:spPr/>
        <p:txBody>
          <a:bodyPr>
            <a:normAutofit/>
          </a:bodyPr>
          <a:lstStyle/>
          <a:p>
            <a:pPr marL="0" indent="0">
              <a:buNone/>
            </a:pPr>
            <a:r>
              <a:rPr lang="en-CA" b="1" dirty="0"/>
              <a:t>Brian Deruiter</a:t>
            </a:r>
            <a:r>
              <a:rPr lang="en-CA" dirty="0"/>
              <a:t> has a PhD in North American indigenous cinema.  Here he tells you a bit about what you will learn in his courses, including CANA 1F91, CANA 2P91 and CANA 2P92. </a:t>
            </a:r>
          </a:p>
        </p:txBody>
      </p:sp>
      <p:pic>
        <p:nvPicPr>
          <p:cNvPr id="9" name="Ibrahim Canadian Studies Blurb">
            <a:hlinkClick r:id="" action="ppaction://media"/>
            <a:extLst>
              <a:ext uri="{FF2B5EF4-FFF2-40B4-BE49-F238E27FC236}">
                <a16:creationId xmlns:a16="http://schemas.microsoft.com/office/drawing/2014/main" id="{E2F962BA-F51E-4A6B-83CD-0207E79637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pic>
        <p:nvPicPr>
          <p:cNvPr id="5" name="Picture 4">
            <a:extLst>
              <a:ext uri="{FF2B5EF4-FFF2-40B4-BE49-F238E27FC236}">
                <a16:creationId xmlns:a16="http://schemas.microsoft.com/office/drawing/2014/main" id="{89E68B5F-2E06-47D0-A487-2028F2C07961}"/>
              </a:ext>
            </a:extLst>
          </p:cNvPr>
          <p:cNvPicPr>
            <a:picLocks noChangeAspect="1"/>
          </p:cNvPicPr>
          <p:nvPr/>
        </p:nvPicPr>
        <p:blipFill rotWithShape="1">
          <a:blip r:embed="rId7"/>
          <a:srcRect l="29247" t="31684" r="37312" b="1"/>
          <a:stretch/>
        </p:blipFill>
        <p:spPr>
          <a:xfrm>
            <a:off x="1018868" y="1646903"/>
            <a:ext cx="3057832" cy="4685071"/>
          </a:xfrm>
          <a:prstGeom prst="rect">
            <a:avLst/>
          </a:prstGeom>
        </p:spPr>
      </p:pic>
      <p:pic>
        <p:nvPicPr>
          <p:cNvPr id="7" name="Deruiter CANA Promo">
            <a:hlinkClick r:id="" action="ppaction://media"/>
            <a:extLst>
              <a:ext uri="{FF2B5EF4-FFF2-40B4-BE49-F238E27FC236}">
                <a16:creationId xmlns:a16="http://schemas.microsoft.com/office/drawing/2014/main" id="{9ED132B4-6FAC-4F04-B27C-650FF8C2F653}"/>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267200" y="3124200"/>
            <a:ext cx="609600" cy="609600"/>
          </a:xfrm>
          <a:prstGeom prst="rect">
            <a:avLst/>
          </a:prstGeom>
        </p:spPr>
      </p:pic>
      <p:sp>
        <p:nvSpPr>
          <p:cNvPr id="11" name="Content Placeholder 10">
            <a:extLst>
              <a:ext uri="{FF2B5EF4-FFF2-40B4-BE49-F238E27FC236}">
                <a16:creationId xmlns:a16="http://schemas.microsoft.com/office/drawing/2014/main" id="{A55C7160-BD62-4022-A6EB-D677C162F4E8}"/>
              </a:ext>
            </a:extLst>
          </p:cNvPr>
          <p:cNvSpPr>
            <a:spLocks noGrp="1"/>
          </p:cNvSpPr>
          <p:nvPr>
            <p:ph sz="half" idx="1"/>
          </p:nvPr>
        </p:nvSpPr>
        <p:spPr/>
        <p:txBody>
          <a:bodyPr/>
          <a:lstStyle/>
          <a:p>
            <a:endParaRPr lang="en-CA"/>
          </a:p>
        </p:txBody>
      </p:sp>
    </p:spTree>
    <p:extLst>
      <p:ext uri="{BB962C8B-B14F-4D97-AF65-F5344CB8AC3E}">
        <p14:creationId xmlns:p14="http://schemas.microsoft.com/office/powerpoint/2010/main" val="377887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4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audio>
              <p:cMediaNode vol="80000">
                <p:cTn id="8"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73BE-C581-47B5-A43F-0F66234190DB}"/>
              </a:ext>
            </a:extLst>
          </p:cNvPr>
          <p:cNvSpPr>
            <a:spLocks noGrp="1"/>
          </p:cNvSpPr>
          <p:nvPr>
            <p:ph type="title"/>
          </p:nvPr>
        </p:nvSpPr>
        <p:spPr>
          <a:xfrm>
            <a:off x="167147" y="314632"/>
            <a:ext cx="8721213" cy="1103006"/>
          </a:xfrm>
        </p:spPr>
        <p:txBody>
          <a:bodyPr/>
          <a:lstStyle/>
          <a:p>
            <a:r>
              <a:rPr lang="en-CA" sz="3600" dirty="0"/>
              <a:t>Let’s hear from some of our instructors</a:t>
            </a:r>
          </a:p>
        </p:txBody>
      </p:sp>
      <p:pic>
        <p:nvPicPr>
          <p:cNvPr id="6" name="Ibrahim Canadian Studies Blurb">
            <a:hlinkClick r:id="" action="ppaction://media"/>
            <a:extLst>
              <a:ext uri="{FF2B5EF4-FFF2-40B4-BE49-F238E27FC236}">
                <a16:creationId xmlns:a16="http://schemas.microsoft.com/office/drawing/2014/main" id="{FBD2DAF1-ADB3-4614-B18E-B391B4B780B4}"/>
              </a:ext>
            </a:extLst>
          </p:cNvPr>
          <p:cNvPicPr>
            <a:picLocks noGrp="1" noChangeAspect="1"/>
          </p:cNvPicPr>
          <p:nvPr>
            <p:ph sz="half" idx="1"/>
            <a:audioFile r:link="rId2"/>
            <p:extLst>
              <p:ext uri="{DAA4B4D4-6D71-4841-9C94-3DE7FCFB9230}">
                <p14:media xmlns:p14="http://schemas.microsoft.com/office/powerpoint/2010/main" r:embed="rId1"/>
              </p:ext>
            </p:extLst>
          </p:nvPr>
        </p:nvPicPr>
        <p:blipFill>
          <a:blip r:embed="rId6"/>
          <a:stretch>
            <a:fillRect/>
          </a:stretch>
        </p:blipFill>
        <p:spPr>
          <a:xfrm>
            <a:off x="7726925" y="5170078"/>
            <a:ext cx="609600" cy="609600"/>
          </a:xfrm>
        </p:spPr>
      </p:pic>
      <p:sp>
        <p:nvSpPr>
          <p:cNvPr id="4" name="Content Placeholder 3">
            <a:extLst>
              <a:ext uri="{FF2B5EF4-FFF2-40B4-BE49-F238E27FC236}">
                <a16:creationId xmlns:a16="http://schemas.microsoft.com/office/drawing/2014/main" id="{01AA211A-D274-4FA0-97B0-660FA9F96B03}"/>
              </a:ext>
            </a:extLst>
          </p:cNvPr>
          <p:cNvSpPr>
            <a:spLocks noGrp="1"/>
          </p:cNvSpPr>
          <p:nvPr>
            <p:ph sz="half" idx="2"/>
          </p:nvPr>
        </p:nvSpPr>
        <p:spPr/>
        <p:txBody>
          <a:bodyPr>
            <a:normAutofit fontScale="92500" lnSpcReduction="20000"/>
          </a:bodyPr>
          <a:lstStyle/>
          <a:p>
            <a:pPr marL="0" indent="0">
              <a:buNone/>
            </a:pPr>
            <a:r>
              <a:rPr lang="en-CA" dirty="0"/>
              <a:t>Ibrahim </a:t>
            </a:r>
            <a:r>
              <a:rPr lang="en-CA" dirty="0" err="1"/>
              <a:t>Berrada</a:t>
            </a:r>
            <a:r>
              <a:rPr lang="en-CA" dirty="0"/>
              <a:t> teaches in the Centre for Canadian Studies and is finishing his PhD in Canada-US relations. He has also worked on parliament hill so knows Canada from a whole different perspective! Here he gives you a sense of what you can do with a Canadian Studies degree.</a:t>
            </a:r>
          </a:p>
        </p:txBody>
      </p:sp>
      <p:pic>
        <p:nvPicPr>
          <p:cNvPr id="9" name="Ibrahim Canadian Studies Blurb">
            <a:hlinkClick r:id="" action="ppaction://media"/>
            <a:extLst>
              <a:ext uri="{FF2B5EF4-FFF2-40B4-BE49-F238E27FC236}">
                <a16:creationId xmlns:a16="http://schemas.microsoft.com/office/drawing/2014/main" id="{E2F962BA-F51E-4A6B-83CD-0207E7963779}"/>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267200" y="3124200"/>
            <a:ext cx="609600" cy="609600"/>
          </a:xfrm>
          <a:prstGeom prst="rect">
            <a:avLst/>
          </a:prstGeom>
        </p:spPr>
      </p:pic>
      <p:pic>
        <p:nvPicPr>
          <p:cNvPr id="5" name="Picture 4" descr="A person wearing a green shirt&#10;&#10;Description automatically generated">
            <a:extLst>
              <a:ext uri="{FF2B5EF4-FFF2-40B4-BE49-F238E27FC236}">
                <a16:creationId xmlns:a16="http://schemas.microsoft.com/office/drawing/2014/main" id="{E203F680-6851-4DE6-8DF9-FF34D992B435}"/>
              </a:ext>
            </a:extLst>
          </p:cNvPr>
          <p:cNvPicPr>
            <a:picLocks noChangeAspect="1"/>
          </p:cNvPicPr>
          <p:nvPr/>
        </p:nvPicPr>
        <p:blipFill>
          <a:blip r:embed="rId7"/>
          <a:stretch>
            <a:fillRect/>
          </a:stretch>
        </p:blipFill>
        <p:spPr>
          <a:xfrm>
            <a:off x="666429" y="1417638"/>
            <a:ext cx="3358649" cy="5037974"/>
          </a:xfrm>
          <a:prstGeom prst="rect">
            <a:avLst/>
          </a:prstGeom>
        </p:spPr>
      </p:pic>
    </p:spTree>
    <p:extLst>
      <p:ext uri="{BB962C8B-B14F-4D97-AF65-F5344CB8AC3E}">
        <p14:creationId xmlns:p14="http://schemas.microsoft.com/office/powerpoint/2010/main" val="86731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248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audio>
              <p:cMediaNode vol="80000">
                <p:cTn id="8"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C2F6-DA4E-4584-8B50-3949247B45B9}"/>
              </a:ext>
            </a:extLst>
          </p:cNvPr>
          <p:cNvSpPr>
            <a:spLocks noGrp="1"/>
          </p:cNvSpPr>
          <p:nvPr>
            <p:ph type="title"/>
          </p:nvPr>
        </p:nvSpPr>
        <p:spPr>
          <a:xfrm>
            <a:off x="186813" y="274638"/>
            <a:ext cx="8721213" cy="1143000"/>
          </a:xfrm>
        </p:spPr>
        <p:txBody>
          <a:bodyPr/>
          <a:lstStyle/>
          <a:p>
            <a:r>
              <a:rPr lang="en-CA" dirty="0"/>
              <a:t>How about a student perspective</a:t>
            </a:r>
          </a:p>
        </p:txBody>
      </p:sp>
      <p:sp>
        <p:nvSpPr>
          <p:cNvPr id="3" name="Content Placeholder 2">
            <a:extLst>
              <a:ext uri="{FF2B5EF4-FFF2-40B4-BE49-F238E27FC236}">
                <a16:creationId xmlns:a16="http://schemas.microsoft.com/office/drawing/2014/main" id="{CB8A3C94-5467-40CE-A225-C6745E68CF1D}"/>
              </a:ext>
            </a:extLst>
          </p:cNvPr>
          <p:cNvSpPr>
            <a:spLocks noGrp="1"/>
          </p:cNvSpPr>
          <p:nvPr>
            <p:ph sz="half" idx="1"/>
          </p:nvPr>
        </p:nvSpPr>
        <p:spPr/>
        <p:txBody>
          <a:bodyPr>
            <a:normAutofit/>
          </a:bodyPr>
          <a:lstStyle/>
          <a:p>
            <a:r>
              <a:rPr lang="en-CA" dirty="0"/>
              <a:t>Sarah Cavanagh received the James Nicks Memorial Prize in Canadian Studies for 2019</a:t>
            </a:r>
          </a:p>
        </p:txBody>
      </p:sp>
      <p:sp>
        <p:nvSpPr>
          <p:cNvPr id="4" name="Content Placeholder 3">
            <a:extLst>
              <a:ext uri="{FF2B5EF4-FFF2-40B4-BE49-F238E27FC236}">
                <a16:creationId xmlns:a16="http://schemas.microsoft.com/office/drawing/2014/main" id="{2EE88B85-E023-4CBD-BE46-CF00EE4828CD}"/>
              </a:ext>
            </a:extLst>
          </p:cNvPr>
          <p:cNvSpPr>
            <a:spLocks noGrp="1"/>
          </p:cNvSpPr>
          <p:nvPr>
            <p:ph sz="half" idx="2"/>
          </p:nvPr>
        </p:nvSpPr>
        <p:spPr/>
        <p:txBody>
          <a:bodyPr>
            <a:normAutofit/>
          </a:bodyPr>
          <a:lstStyle/>
          <a:p>
            <a:r>
              <a:rPr lang="en-CA" dirty="0"/>
              <a:t>Here she talks about her experience in CANA 3P95 and how it changed her perspective of Canada and the world. </a:t>
            </a:r>
          </a:p>
          <a:p>
            <a:endParaRPr lang="en-CA" dirty="0"/>
          </a:p>
        </p:txBody>
      </p:sp>
      <p:pic>
        <p:nvPicPr>
          <p:cNvPr id="5" name="Cavanagh Sarah Canadian Studies (Take 2)">
            <a:hlinkClick r:id="" action="ppaction://media"/>
            <a:extLst>
              <a:ext uri="{FF2B5EF4-FFF2-40B4-BE49-F238E27FC236}">
                <a16:creationId xmlns:a16="http://schemas.microsoft.com/office/drawing/2014/main" id="{3EC3AA8E-862F-4727-83C1-762C7AE19E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7915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25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Canadian Studies in the News</a:t>
            </a:r>
          </a:p>
        </p:txBody>
      </p:sp>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537209" y="3188653"/>
            <a:ext cx="8082915" cy="2468819"/>
          </a:xfrm>
        </p:spPr>
        <p:txBody>
          <a:bodyPr>
            <a:noAutofit/>
          </a:bodyPr>
          <a:lstStyle/>
          <a:p>
            <a:pPr marL="0" indent="0" algn="just">
              <a:buNone/>
            </a:pPr>
            <a:r>
              <a:rPr lang="en-CA" sz="1600" dirty="0">
                <a:hlinkClick r:id="rId2"/>
              </a:rPr>
              <a:t>https://brocku.ca/brock-news/seen-and-heard/murdoch-mysteries-creator-draws-full-house-at-brock/</a:t>
            </a:r>
            <a:endParaRPr lang="en-CA" sz="1600" dirty="0"/>
          </a:p>
          <a:p>
            <a:pPr marL="0" indent="0" algn="just">
              <a:buNone/>
            </a:pPr>
            <a:endParaRPr lang="en-US" sz="1600" dirty="0"/>
          </a:p>
          <a:p>
            <a:pPr marL="0" indent="0" algn="just">
              <a:buNone/>
            </a:pPr>
            <a:r>
              <a:rPr lang="en-CA" sz="1600" dirty="0">
                <a:hlinkClick r:id="rId3"/>
              </a:rPr>
              <a:t>https://brocku.ca/brock-news/seen-and-heard/guest-lecturer-talks-history-of-labatts-brewing/</a:t>
            </a:r>
            <a:endParaRPr lang="en-CA" sz="1600" dirty="0"/>
          </a:p>
          <a:p>
            <a:pPr marL="0" indent="0" algn="just">
              <a:buNone/>
            </a:pPr>
            <a:endParaRPr lang="en-CA" sz="1600" dirty="0"/>
          </a:p>
          <a:p>
            <a:pPr marL="0" indent="0" algn="just">
              <a:buNone/>
            </a:pPr>
            <a:r>
              <a:rPr lang="en-CA" sz="1600" dirty="0">
                <a:hlinkClick r:id="rId4"/>
              </a:rPr>
              <a:t>https://brocku.ca/brock-news/2020/04/disrupted-project-brings-researcher-closer-to-brock-community/</a:t>
            </a:r>
            <a:endParaRPr lang="en-CA" sz="1600" dirty="0"/>
          </a:p>
          <a:p>
            <a:pPr marL="0" indent="0" algn="just">
              <a:buNone/>
            </a:pPr>
            <a:endParaRPr lang="en-CA" sz="1600" dirty="0"/>
          </a:p>
          <a:p>
            <a:pPr marL="0" indent="0" algn="just">
              <a:buNone/>
            </a:pPr>
            <a:r>
              <a:rPr lang="en-CA" sz="1600" dirty="0">
                <a:hlinkClick r:id="rId5"/>
              </a:rPr>
              <a:t>https://brocku.ca/brock-news/2020/03/brock-expert-believes-pandemic-is-being-used-to-further-complicate-border-issues/</a:t>
            </a:r>
            <a:endParaRPr lang="en-US" sz="1600" dirty="0"/>
          </a:p>
        </p:txBody>
      </p:sp>
      <p:sp>
        <p:nvSpPr>
          <p:cNvPr id="4" name="TextBox 3">
            <a:extLst>
              <a:ext uri="{FF2B5EF4-FFF2-40B4-BE49-F238E27FC236}">
                <a16:creationId xmlns:a16="http://schemas.microsoft.com/office/drawing/2014/main" id="{08719A20-83DC-4C77-B679-D15E67BE5272}"/>
              </a:ext>
            </a:extLst>
          </p:cNvPr>
          <p:cNvSpPr txBox="1"/>
          <p:nvPr/>
        </p:nvSpPr>
        <p:spPr>
          <a:xfrm>
            <a:off x="5105400" y="3571875"/>
            <a:ext cx="184731" cy="369332"/>
          </a:xfrm>
          <a:prstGeom prst="rect">
            <a:avLst/>
          </a:prstGeom>
          <a:noFill/>
        </p:spPr>
        <p:txBody>
          <a:bodyPr wrap="none" rtlCol="0">
            <a:spAutoFit/>
          </a:bodyPr>
          <a:lstStyle/>
          <a:p>
            <a:endParaRPr lang="en-CA" dirty="0"/>
          </a:p>
        </p:txBody>
      </p:sp>
      <p:sp>
        <p:nvSpPr>
          <p:cNvPr id="6" name="Content Placeholder 5">
            <a:extLst>
              <a:ext uri="{FF2B5EF4-FFF2-40B4-BE49-F238E27FC236}">
                <a16:creationId xmlns:a16="http://schemas.microsoft.com/office/drawing/2014/main" id="{BFCA878D-1DB1-49C6-AFFF-525A9FC5C84E}"/>
              </a:ext>
            </a:extLst>
          </p:cNvPr>
          <p:cNvSpPr>
            <a:spLocks noGrp="1"/>
          </p:cNvSpPr>
          <p:nvPr>
            <p:ph sz="half" idx="1"/>
          </p:nvPr>
        </p:nvSpPr>
        <p:spPr>
          <a:xfrm>
            <a:off x="457199" y="1600201"/>
            <a:ext cx="8229599" cy="1405890"/>
          </a:xfrm>
        </p:spPr>
        <p:txBody>
          <a:bodyPr>
            <a:normAutofit fontScale="92500"/>
          </a:bodyPr>
          <a:lstStyle/>
          <a:p>
            <a:pPr marL="0" indent="0">
              <a:buNone/>
            </a:pPr>
            <a:r>
              <a:rPr lang="en-CA" dirty="0"/>
              <a:t>Canadian Studies and our guest experts help people make sense of what is going on in the world. Here are a few things we have done recently. </a:t>
            </a:r>
          </a:p>
        </p:txBody>
      </p:sp>
    </p:spTree>
    <p:extLst>
      <p:ext uri="{BB962C8B-B14F-4D97-AF65-F5344CB8AC3E}">
        <p14:creationId xmlns:p14="http://schemas.microsoft.com/office/powerpoint/2010/main" val="380203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E9A8-9324-4973-BB12-0ECBB287EE1A}"/>
              </a:ext>
            </a:extLst>
          </p:cNvPr>
          <p:cNvSpPr>
            <a:spLocks noGrp="1"/>
          </p:cNvSpPr>
          <p:nvPr>
            <p:ph type="title"/>
          </p:nvPr>
        </p:nvSpPr>
        <p:spPr/>
        <p:txBody>
          <a:bodyPr/>
          <a:lstStyle/>
          <a:p>
            <a:r>
              <a:rPr lang="en-CA" sz="3600" dirty="0"/>
              <a:t>Who is in the Canadian Studies office?</a:t>
            </a:r>
          </a:p>
        </p:txBody>
      </p:sp>
      <p:sp>
        <p:nvSpPr>
          <p:cNvPr id="4" name="Content Placeholder 3">
            <a:extLst>
              <a:ext uri="{FF2B5EF4-FFF2-40B4-BE49-F238E27FC236}">
                <a16:creationId xmlns:a16="http://schemas.microsoft.com/office/drawing/2014/main" id="{965043A5-2858-4450-B444-69441C51EC0D}"/>
              </a:ext>
            </a:extLst>
          </p:cNvPr>
          <p:cNvSpPr>
            <a:spLocks noGrp="1"/>
          </p:cNvSpPr>
          <p:nvPr>
            <p:ph sz="half" idx="2"/>
          </p:nvPr>
        </p:nvSpPr>
        <p:spPr>
          <a:xfrm>
            <a:off x="5096732" y="1600200"/>
            <a:ext cx="3590067" cy="4525963"/>
          </a:xfrm>
        </p:spPr>
        <p:txBody>
          <a:bodyPr/>
          <a:lstStyle/>
          <a:p>
            <a:pPr marL="0" indent="0">
              <a:buNone/>
            </a:pPr>
            <a:r>
              <a:rPr lang="en-CA" dirty="0"/>
              <a:t>Elaine Aldridge-Low is the administrative assistant and event coordinator of Canadian Studies. When you visit our offices, she will help you out!</a:t>
            </a:r>
          </a:p>
        </p:txBody>
      </p:sp>
      <p:pic>
        <p:nvPicPr>
          <p:cNvPr id="8" name="Content Placeholder 7" descr="A person sitting next to a window&#10;&#10;Description automatically generated">
            <a:extLst>
              <a:ext uri="{FF2B5EF4-FFF2-40B4-BE49-F238E27FC236}">
                <a16:creationId xmlns:a16="http://schemas.microsoft.com/office/drawing/2014/main" id="{1AD6674E-A5C5-4BAE-9917-D02D4BD3A321}"/>
              </a:ext>
            </a:extLst>
          </p:cNvPr>
          <p:cNvPicPr>
            <a:picLocks noGrp="1" noChangeAspect="1"/>
          </p:cNvPicPr>
          <p:nvPr>
            <p:ph sz="half" idx="1"/>
          </p:nvPr>
        </p:nvPicPr>
        <p:blipFill>
          <a:blip r:embed="rId2"/>
          <a:stretch>
            <a:fillRect/>
          </a:stretch>
        </p:blipFill>
        <p:spPr>
          <a:xfrm>
            <a:off x="180387" y="1784745"/>
            <a:ext cx="4916345" cy="3268846"/>
          </a:xfrm>
        </p:spPr>
      </p:pic>
    </p:spTree>
    <p:extLst>
      <p:ext uri="{BB962C8B-B14F-4D97-AF65-F5344CB8AC3E}">
        <p14:creationId xmlns:p14="http://schemas.microsoft.com/office/powerpoint/2010/main" val="298401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Contact Us</a:t>
            </a:r>
          </a:p>
        </p:txBody>
      </p:sp>
      <p:pic>
        <p:nvPicPr>
          <p:cNvPr id="5" name="Content Placeholder 4" descr="A picture containing drawing&#10;&#10;Description automatically generated">
            <a:extLst>
              <a:ext uri="{FF2B5EF4-FFF2-40B4-BE49-F238E27FC236}">
                <a16:creationId xmlns:a16="http://schemas.microsoft.com/office/drawing/2014/main" id="{92A26856-0CE7-40AB-8361-4866A4289074}"/>
              </a:ext>
            </a:extLst>
          </p:cNvPr>
          <p:cNvPicPr>
            <a:picLocks noGrp="1" noChangeAspect="1"/>
          </p:cNvPicPr>
          <p:nvPr>
            <p:ph sz="half" idx="1"/>
          </p:nvPr>
        </p:nvPicPr>
        <p:blipFill>
          <a:blip r:embed="rId2"/>
          <a:stretch>
            <a:fillRect/>
          </a:stretch>
        </p:blipFill>
        <p:spPr>
          <a:xfrm>
            <a:off x="457200" y="2164953"/>
            <a:ext cx="2928144" cy="2928144"/>
          </a:xfrm>
          <a:noFill/>
        </p:spPr>
      </p:pic>
      <p:sp>
        <p:nvSpPr>
          <p:cNvPr id="10" name="Content Placeholder 3">
            <a:extLst>
              <a:ext uri="{FF2B5EF4-FFF2-40B4-BE49-F238E27FC236}">
                <a16:creationId xmlns:a16="http://schemas.microsoft.com/office/drawing/2014/main" id="{AF5F63FC-1750-4980-A124-173460042FF4}"/>
              </a:ext>
            </a:extLst>
          </p:cNvPr>
          <p:cNvSpPr>
            <a:spLocks noGrp="1"/>
          </p:cNvSpPr>
          <p:nvPr>
            <p:ph sz="half" idx="2"/>
          </p:nvPr>
        </p:nvSpPr>
        <p:spPr>
          <a:xfrm>
            <a:off x="3390900" y="2475111"/>
            <a:ext cx="5301456" cy="1744464"/>
          </a:xfrm>
        </p:spPr>
        <p:txBody>
          <a:bodyPr>
            <a:noAutofit/>
          </a:bodyPr>
          <a:lstStyle/>
          <a:p>
            <a:pPr marL="0" indent="0" algn="just">
              <a:buNone/>
            </a:pPr>
            <a:endParaRPr lang="en-US" sz="1800" dirty="0"/>
          </a:p>
          <a:p>
            <a:pPr marL="0" indent="0" algn="ctr">
              <a:buNone/>
            </a:pPr>
            <a:r>
              <a:rPr lang="en-US" sz="2000" dirty="0"/>
              <a:t>brocku.ca/</a:t>
            </a:r>
            <a:r>
              <a:rPr lang="en-US" sz="2000" dirty="0" err="1"/>
              <a:t>canadianstudies</a:t>
            </a:r>
            <a:endParaRPr lang="en-US" sz="2000" dirty="0"/>
          </a:p>
          <a:p>
            <a:pPr marL="0" indent="0" algn="ctr">
              <a:buNone/>
            </a:pPr>
            <a:r>
              <a:rPr lang="en-US" sz="2000" dirty="0">
                <a:hlinkClick r:id="rId3"/>
              </a:rPr>
              <a:t>canadianstudies@brocku.ca</a:t>
            </a:r>
            <a:endParaRPr lang="en-US" sz="2000" dirty="0"/>
          </a:p>
          <a:p>
            <a:pPr marL="0" indent="0" algn="ctr">
              <a:buNone/>
            </a:pPr>
            <a:r>
              <a:rPr lang="en-US" sz="2000" dirty="0"/>
              <a:t>905-688-5550 x4029</a:t>
            </a:r>
          </a:p>
        </p:txBody>
      </p:sp>
    </p:spTree>
    <p:extLst>
      <p:ext uri="{BB962C8B-B14F-4D97-AF65-F5344CB8AC3E}">
        <p14:creationId xmlns:p14="http://schemas.microsoft.com/office/powerpoint/2010/main" val="3847790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839F70-CB06-49CB-9ECD-1F3A0F11C2CE}"/>
              </a:ext>
            </a:extLst>
          </p:cNvPr>
          <p:cNvSpPr>
            <a:spLocks noGrp="1"/>
          </p:cNvSpPr>
          <p:nvPr>
            <p:ph type="title"/>
          </p:nvPr>
        </p:nvSpPr>
        <p:spPr/>
        <p:txBody>
          <a:bodyPr/>
          <a:lstStyle/>
          <a:p>
            <a:r>
              <a:rPr lang="en-CA" dirty="0"/>
              <a:t>Photo credits</a:t>
            </a:r>
          </a:p>
        </p:txBody>
      </p:sp>
      <p:sp>
        <p:nvSpPr>
          <p:cNvPr id="5" name="Content Placeholder 4">
            <a:extLst>
              <a:ext uri="{FF2B5EF4-FFF2-40B4-BE49-F238E27FC236}">
                <a16:creationId xmlns:a16="http://schemas.microsoft.com/office/drawing/2014/main" id="{AE1BC657-4716-4990-B900-AF585D68C242}"/>
              </a:ext>
            </a:extLst>
          </p:cNvPr>
          <p:cNvSpPr>
            <a:spLocks noGrp="1"/>
          </p:cNvSpPr>
          <p:nvPr>
            <p:ph idx="1"/>
          </p:nvPr>
        </p:nvSpPr>
        <p:spPr>
          <a:xfrm>
            <a:off x="457200" y="1325562"/>
            <a:ext cx="8435340" cy="5257800"/>
          </a:xfrm>
        </p:spPr>
        <p:txBody>
          <a:bodyPr>
            <a:normAutofit fontScale="25000" lnSpcReduction="20000"/>
          </a:bodyPr>
          <a:lstStyle/>
          <a:p>
            <a:pPr marL="0" indent="0">
              <a:buNone/>
            </a:pPr>
            <a:r>
              <a:rPr lang="en-CA" sz="5600" b="1" dirty="0"/>
              <a:t>Stock photos are in the public domain and come from the following sources</a:t>
            </a:r>
          </a:p>
          <a:p>
            <a:pPr marL="182563" indent="-182563"/>
            <a:r>
              <a:rPr lang="en-CA" sz="5600" dirty="0"/>
              <a:t>Tulips and tower – from </a:t>
            </a:r>
            <a:r>
              <a:rPr lang="en-CA" sz="5600" u="sng" dirty="0">
                <a:hlinkClick r:id="rId2"/>
              </a:rPr>
              <a:t>https://www.nbc.ca/personal/advice/immigration/getting-settled-in-canada-in-8-easy-steps.html</a:t>
            </a:r>
            <a:endParaRPr lang="en-CA" sz="5600" dirty="0"/>
          </a:p>
          <a:p>
            <a:pPr marL="182563" indent="-182563"/>
            <a:r>
              <a:rPr lang="en-CA" sz="5600" dirty="0"/>
              <a:t>Lake in Canada – from </a:t>
            </a:r>
            <a:r>
              <a:rPr lang="en-CA" sz="5600" u="sng" dirty="0">
                <a:hlinkClick r:id="rId3"/>
              </a:rPr>
              <a:t>https://www.pexels.com/photo/alberta-amazing-attraction-banff-417074/</a:t>
            </a:r>
            <a:r>
              <a:rPr lang="en-CA" sz="5600" dirty="0"/>
              <a:t> </a:t>
            </a:r>
          </a:p>
          <a:p>
            <a:pPr marL="182563" indent="-182563"/>
            <a:r>
              <a:rPr lang="en-CA" sz="5600" dirty="0"/>
              <a:t>Toronto sign </a:t>
            </a:r>
            <a:r>
              <a:rPr lang="en-CA" sz="5600" u="sng" dirty="0">
                <a:hlinkClick r:id="rId4"/>
              </a:rPr>
              <a:t>https://www.pexels.com/photo/people-gathered-in-front-of-toronto-freestanding-signage-1750754/</a:t>
            </a:r>
            <a:r>
              <a:rPr lang="en-CA" sz="5600" dirty="0"/>
              <a:t> </a:t>
            </a:r>
          </a:p>
          <a:p>
            <a:pPr marL="182563" indent="-182563"/>
            <a:r>
              <a:rPr lang="en-CA" sz="5600" dirty="0"/>
              <a:t>Canada shoes </a:t>
            </a:r>
            <a:r>
              <a:rPr lang="en-CA" sz="5600" u="sng" dirty="0">
                <a:hlinkClick r:id="rId5"/>
              </a:rPr>
              <a:t>https://www.pexels.com/photo/close-up-fashion-footwear-legs-1151067/</a:t>
            </a:r>
            <a:r>
              <a:rPr lang="en-CA" sz="5600" dirty="0"/>
              <a:t> </a:t>
            </a:r>
          </a:p>
          <a:p>
            <a:pPr marL="182563" indent="-182563"/>
            <a:r>
              <a:rPr lang="en-CA" sz="5600" dirty="0"/>
              <a:t>Vancouver false creek with science world </a:t>
            </a:r>
            <a:r>
              <a:rPr lang="en-CA" sz="5600" u="sng" dirty="0">
                <a:hlinkClick r:id="rId6"/>
              </a:rPr>
              <a:t>https://www.pexels.com/photo/canoes-beside-dock-1630885/</a:t>
            </a:r>
            <a:r>
              <a:rPr lang="en-CA" sz="5600" dirty="0"/>
              <a:t> </a:t>
            </a:r>
          </a:p>
          <a:p>
            <a:pPr marL="182563" indent="-182563"/>
            <a:r>
              <a:rPr lang="en-CA" sz="5600" dirty="0"/>
              <a:t>Peggy’s Cove </a:t>
            </a:r>
            <a:r>
              <a:rPr lang="en-CA" sz="5600" u="sng" dirty="0">
                <a:hlinkClick r:id="rId7"/>
              </a:rPr>
              <a:t>https://www.pexels.com/photo/lighthouse-by-the-cliff-1788746/</a:t>
            </a:r>
            <a:r>
              <a:rPr lang="en-CA" sz="5600" dirty="0"/>
              <a:t> </a:t>
            </a:r>
          </a:p>
          <a:p>
            <a:pPr marL="182563" indent="-182563"/>
            <a:r>
              <a:rPr lang="en-CA" sz="5600" dirty="0"/>
              <a:t>Coffee mug in water </a:t>
            </a:r>
            <a:r>
              <a:rPr lang="en-CA" sz="5600" u="sng" dirty="0">
                <a:hlinkClick r:id="rId8"/>
              </a:rPr>
              <a:t>https://www.pexels.com/photo/red-ceramic-mug-3021055/</a:t>
            </a:r>
            <a:r>
              <a:rPr lang="en-CA" sz="5600" dirty="0"/>
              <a:t> </a:t>
            </a:r>
          </a:p>
          <a:p>
            <a:pPr marL="182563" indent="-182563"/>
            <a:r>
              <a:rPr lang="en-CA" sz="5600" dirty="0"/>
              <a:t>Queens park to CNT </a:t>
            </a:r>
            <a:r>
              <a:rPr lang="en-CA" sz="5600" u="sng" dirty="0">
                <a:hlinkClick r:id="rId9"/>
              </a:rPr>
              <a:t>https://www.pexels.com/photo/architecture-buildings-city-cn-tower-137581/</a:t>
            </a:r>
            <a:r>
              <a:rPr lang="en-CA" sz="5600" dirty="0"/>
              <a:t>   </a:t>
            </a:r>
          </a:p>
          <a:p>
            <a:pPr marL="182563" indent="-182563"/>
            <a:r>
              <a:rPr lang="en-CA" sz="5600" dirty="0"/>
              <a:t>Quebec Buggy </a:t>
            </a:r>
            <a:r>
              <a:rPr lang="en-CA" sz="5600" u="sng" dirty="0">
                <a:hlinkClick r:id="rId10"/>
              </a:rPr>
              <a:t>https://www.pexels.com/photo/men-riding-a-horse-carriage-2887578/</a:t>
            </a:r>
            <a:r>
              <a:rPr lang="en-CA" sz="5600" dirty="0"/>
              <a:t> </a:t>
            </a:r>
          </a:p>
          <a:p>
            <a:pPr marL="182563" indent="-182563"/>
            <a:r>
              <a:rPr lang="en-CA" sz="5600" dirty="0" err="1"/>
              <a:t>NFalls</a:t>
            </a:r>
            <a:r>
              <a:rPr lang="en-CA" sz="5600" dirty="0"/>
              <a:t> </a:t>
            </a:r>
            <a:r>
              <a:rPr lang="en-CA" sz="5600" u="sng" dirty="0">
                <a:hlinkClick r:id="rId11"/>
              </a:rPr>
              <a:t>https://www.pexels.com/photo/waterfalls-under-blue-sky-and-white-clouds-3490963/</a:t>
            </a:r>
            <a:r>
              <a:rPr lang="en-CA" sz="5600" dirty="0"/>
              <a:t> </a:t>
            </a:r>
          </a:p>
          <a:p>
            <a:pPr marL="182563" indent="-182563"/>
            <a:r>
              <a:rPr lang="en-CA" sz="5600" dirty="0"/>
              <a:t>Buildings and flag </a:t>
            </a:r>
            <a:r>
              <a:rPr lang="en-CA" sz="5600" u="sng" dirty="0">
                <a:hlinkClick r:id="rId12"/>
              </a:rPr>
              <a:t>https://www.pexels.com/photo/low-angle-photography-of-high-rise-buildings-3727074/</a:t>
            </a:r>
            <a:r>
              <a:rPr lang="en-CA" sz="5600" dirty="0"/>
              <a:t>  </a:t>
            </a:r>
          </a:p>
          <a:p>
            <a:pPr marL="182563" indent="-182563"/>
            <a:r>
              <a:rPr lang="en-CA" sz="5600" dirty="0"/>
              <a:t>Windmills </a:t>
            </a:r>
            <a:r>
              <a:rPr lang="en-CA" sz="5600" u="sng" dirty="0">
                <a:hlinkClick r:id="rId13"/>
              </a:rPr>
              <a:t>https://www.pexels.com/photo/photo-of-windmills-during-dawn-3608056/</a:t>
            </a:r>
            <a:r>
              <a:rPr lang="en-CA" sz="5600" dirty="0"/>
              <a:t>  </a:t>
            </a:r>
          </a:p>
          <a:p>
            <a:pPr marL="182563" indent="-182563"/>
            <a:r>
              <a:rPr lang="en-CA" sz="5600" dirty="0"/>
              <a:t>Falls and ice </a:t>
            </a:r>
            <a:r>
              <a:rPr lang="en-CA" sz="5600" u="sng" dirty="0">
                <a:hlinkClick r:id="rId14"/>
              </a:rPr>
              <a:t>https://www.pexels.com/photo/niagara-falls-1739264/</a:t>
            </a:r>
            <a:r>
              <a:rPr lang="en-CA" sz="5600" dirty="0"/>
              <a:t> </a:t>
            </a:r>
          </a:p>
          <a:p>
            <a:pPr marL="182563" indent="-182563"/>
            <a:r>
              <a:rPr lang="en-CA" sz="5600" dirty="0"/>
              <a:t>Flag in mountains </a:t>
            </a:r>
            <a:r>
              <a:rPr lang="en-CA" sz="5600" u="sng" dirty="0">
                <a:hlinkClick r:id="rId15"/>
              </a:rPr>
              <a:t>https://www.pexels.com/photo/canada-flag-with-mountain-range-view-756790/</a:t>
            </a:r>
            <a:r>
              <a:rPr lang="en-CA" sz="5600" dirty="0"/>
              <a:t> </a:t>
            </a:r>
          </a:p>
          <a:p>
            <a:pPr marL="182563" indent="-182563"/>
            <a:r>
              <a:rPr lang="en-CA" sz="5600" dirty="0"/>
              <a:t>Canada globe </a:t>
            </a:r>
            <a:r>
              <a:rPr lang="en-CA" sz="5600" u="sng" dirty="0">
                <a:hlinkClick r:id="rId16"/>
              </a:rPr>
              <a:t>https://www.pexels.com/photo/antique-antique-globe-antique-shop-antique-store-414916/</a:t>
            </a:r>
            <a:r>
              <a:rPr lang="en-CA" sz="5600" dirty="0"/>
              <a:t> </a:t>
            </a:r>
          </a:p>
          <a:p>
            <a:pPr marL="182563" indent="-182563"/>
            <a:r>
              <a:rPr lang="en-CA" sz="5600" dirty="0"/>
              <a:t>Canada flag backpack Photo by </a:t>
            </a:r>
            <a:r>
              <a:rPr lang="en-CA" sz="5600" u="sng" dirty="0">
                <a:hlinkClick r:id="rId17"/>
              </a:rPr>
              <a:t>Andrew Ly</a:t>
            </a:r>
            <a:r>
              <a:rPr lang="en-CA" sz="5600" dirty="0"/>
              <a:t> on </a:t>
            </a:r>
            <a:r>
              <a:rPr lang="en-CA" sz="5600" u="sng" dirty="0" err="1">
                <a:hlinkClick r:id="rId18"/>
              </a:rPr>
              <a:t>Unsplash</a:t>
            </a:r>
            <a:r>
              <a:rPr lang="en-CA" sz="5600" u="sng" dirty="0"/>
              <a:t> </a:t>
            </a:r>
            <a:r>
              <a:rPr lang="en-CA" sz="5600" dirty="0"/>
              <a:t> </a:t>
            </a:r>
            <a:r>
              <a:rPr lang="en-CA" sz="5600" u="sng" dirty="0">
                <a:hlinkClick r:id="rId19"/>
              </a:rPr>
              <a:t>https://unsplash.com/photos/WbwuCPNA1Ag</a:t>
            </a:r>
            <a:r>
              <a:rPr lang="en-CA" sz="5600" dirty="0"/>
              <a:t> </a:t>
            </a:r>
          </a:p>
          <a:p>
            <a:pPr marL="182563" indent="-182563"/>
            <a:r>
              <a:rPr lang="en-CA" sz="5600" dirty="0"/>
              <a:t>Rainbow plus maple leaf  Photo by </a:t>
            </a:r>
            <a:r>
              <a:rPr lang="en-CA" sz="5600" u="sng" dirty="0">
                <a:hlinkClick r:id="rId20"/>
              </a:rPr>
              <a:t>Toni Reed</a:t>
            </a:r>
            <a:r>
              <a:rPr lang="en-CA" sz="5600" dirty="0"/>
              <a:t> on </a:t>
            </a:r>
            <a:r>
              <a:rPr lang="en-CA" sz="5600" u="sng" dirty="0" err="1">
                <a:hlinkClick r:id="rId18"/>
              </a:rPr>
              <a:t>Unsplash</a:t>
            </a:r>
            <a:r>
              <a:rPr lang="en-CA" sz="5600" u="sng" dirty="0"/>
              <a:t> </a:t>
            </a:r>
            <a:r>
              <a:rPr lang="en-CA" sz="5600" u="sng" dirty="0">
                <a:hlinkClick r:id="rId21"/>
              </a:rPr>
              <a:t>https://unsplash.com/photos/NyEdi8YBqTg</a:t>
            </a:r>
            <a:endParaRPr lang="en-CA" sz="5600" dirty="0"/>
          </a:p>
          <a:p>
            <a:pPr marL="182563" indent="-182563"/>
            <a:r>
              <a:rPr lang="en-CA" sz="5600" dirty="0"/>
              <a:t>Three flags Photo by </a:t>
            </a:r>
            <a:r>
              <a:rPr lang="en-CA" sz="5600" u="sng" dirty="0">
                <a:hlinkClick r:id="rId22"/>
              </a:rPr>
              <a:t>m j</a:t>
            </a:r>
            <a:r>
              <a:rPr lang="en-CA" sz="5600" dirty="0"/>
              <a:t> on </a:t>
            </a:r>
            <a:r>
              <a:rPr lang="en-CA" sz="5600" u="sng" dirty="0" err="1">
                <a:hlinkClick r:id="rId18"/>
              </a:rPr>
              <a:t>Unsplash</a:t>
            </a:r>
            <a:r>
              <a:rPr lang="en-CA" sz="5600" u="sng" dirty="0"/>
              <a:t> </a:t>
            </a:r>
            <a:r>
              <a:rPr lang="en-CA" sz="5600" dirty="0"/>
              <a:t> https://unsplash.com/photos/SHqsj6TK7x4</a:t>
            </a:r>
          </a:p>
          <a:p>
            <a:endParaRPr lang="en-CA" dirty="0"/>
          </a:p>
        </p:txBody>
      </p:sp>
    </p:spTree>
    <p:extLst>
      <p:ext uri="{BB962C8B-B14F-4D97-AF65-F5344CB8AC3E}">
        <p14:creationId xmlns:p14="http://schemas.microsoft.com/office/powerpoint/2010/main" val="2965010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6633D91AFD4C49878B27D3CC644E96" ma:contentTypeVersion="58" ma:contentTypeDescription="Create a new document." ma:contentTypeScope="" ma:versionID="f3ef1f9f122548532b82dcf7289add44">
  <xsd:schema xmlns:xsd="http://www.w3.org/2001/XMLSchema" xmlns:xs="http://www.w3.org/2001/XMLSchema" xmlns:p="http://schemas.microsoft.com/office/2006/metadata/properties" xmlns:ns2="bec12f29-17c3-4258-b6e3-ecfed8f4bd85" xmlns:ns3="da0e5979-7d2b-4b80-9e45-ba0f100b450a" targetNamespace="http://schemas.microsoft.com/office/2006/metadata/properties" ma:root="true" ma:fieldsID="bf9612568426a8ccece7f438590a3b36" ns2:_="" ns3:_="">
    <xsd:import namespace="bec12f29-17c3-4258-b6e3-ecfed8f4bd85"/>
    <xsd:import namespace="da0e5979-7d2b-4b80-9e45-ba0f100b45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c12f29-17c3-4258-b6e3-ecfed8f4bd8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0e5979-7d2b-4b80-9e45-ba0f100b450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bec12f29-17c3-4258-b6e3-ecfed8f4bd85">SZNU6RKXDN47-34986253-53</_dlc_DocId>
    <_dlc_DocIdUrl xmlns="bec12f29-17c3-4258-b6e3-ecfed8f4bd85">
      <Url>https://brocku.sharepoint.com/marketing-communications/_layouts/15/DocIdRedir.aspx?ID=SZNU6RKXDN47-34986253-53</Url>
      <Description>SZNU6RKXDN47-34986253-53</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A99A02F-2E30-44CF-8B5A-812EB8B73D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c12f29-17c3-4258-b6e3-ecfed8f4bd85"/>
    <ds:schemaRef ds:uri="da0e5979-7d2b-4b80-9e45-ba0f100b4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EB57DF-EADA-43FE-AB08-C722B90593C5}">
  <ds:schemaRefs>
    <ds:schemaRef ds:uri="http://schemas.microsoft.com/office/2006/metadata/properties"/>
    <ds:schemaRef ds:uri="http://schemas.microsoft.com/office/infopath/2007/PartnerControls"/>
    <ds:schemaRef ds:uri="bec12f29-17c3-4258-b6e3-ecfed8f4bd85"/>
  </ds:schemaRefs>
</ds:datastoreItem>
</file>

<file path=customXml/itemProps3.xml><?xml version="1.0" encoding="utf-8"?>
<ds:datastoreItem xmlns:ds="http://schemas.openxmlformats.org/officeDocument/2006/customXml" ds:itemID="{C4F372F0-B7EE-4513-938A-E93242AD9B01}">
  <ds:schemaRefs>
    <ds:schemaRef ds:uri="http://schemas.microsoft.com/sharepoint/v3/contenttype/forms"/>
  </ds:schemaRefs>
</ds:datastoreItem>
</file>

<file path=customXml/itemProps4.xml><?xml version="1.0" encoding="utf-8"?>
<ds:datastoreItem xmlns:ds="http://schemas.openxmlformats.org/officeDocument/2006/customXml" ds:itemID="{C2D6AC02-6025-4E57-8688-69C15C195DF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1617</TotalTime>
  <Words>2048</Words>
  <Application>Microsoft Office PowerPoint</Application>
  <PresentationFormat>On-screen Show (4:3)</PresentationFormat>
  <Paragraphs>151</Paragraphs>
  <Slides>29</Slides>
  <Notes>6</Notes>
  <HiddenSlides>0</HiddenSlides>
  <MMClips>12</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Wecome to the Centre!</vt:lpstr>
      <vt:lpstr>About Canadian Studies</vt:lpstr>
      <vt:lpstr>Why take Canadian Studies?</vt:lpstr>
      <vt:lpstr>Who can take Canadian Studies?</vt:lpstr>
      <vt:lpstr>Honours BA (co-major)</vt:lpstr>
      <vt:lpstr>How to do a CANA Co-major:</vt:lpstr>
      <vt:lpstr>Minor in Canadian Studies</vt:lpstr>
      <vt:lpstr>A sample of the courses we offer</vt:lpstr>
      <vt:lpstr>A sample of the courses we offer</vt:lpstr>
      <vt:lpstr>A sample of the courses we offer</vt:lpstr>
      <vt:lpstr>A sample of the courses we offer</vt:lpstr>
      <vt:lpstr>Have questions about courses?</vt:lpstr>
      <vt:lpstr>But…it’s not all about sitting in class</vt:lpstr>
      <vt:lpstr>Student Exchange Program</vt:lpstr>
      <vt:lpstr>European Summer School in Canadian Studies (ESSCS)</vt:lpstr>
      <vt:lpstr>What else do we do?</vt:lpstr>
      <vt:lpstr>Two Days of Canada</vt:lpstr>
      <vt:lpstr>Crossing Borders</vt:lpstr>
      <vt:lpstr>Fulbright Research Chair</vt:lpstr>
      <vt:lpstr>Canadian Studies Speakers Series</vt:lpstr>
      <vt:lpstr>Let’s hear from some of our instructors</vt:lpstr>
      <vt:lpstr>Let’s hear from some of our instructors</vt:lpstr>
      <vt:lpstr>How about a student perspective</vt:lpstr>
      <vt:lpstr>Canadian Studies in the News</vt:lpstr>
      <vt:lpstr>Who is in the Canadian Studies office?</vt:lpstr>
      <vt:lpstr>Contact Us</vt:lpstr>
      <vt:lpstr>Photo 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 JM</dc:creator>
  <cp:lastModifiedBy>Low</cp:lastModifiedBy>
  <cp:revision>102</cp:revision>
  <dcterms:created xsi:type="dcterms:W3CDTF">2020-04-17T17:09:38Z</dcterms:created>
  <dcterms:modified xsi:type="dcterms:W3CDTF">2020-04-28T19:49:29Z</dcterms:modified>
</cp:coreProperties>
</file>